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3"/>
  </p:notesMasterIdLst>
  <p:handoutMasterIdLst>
    <p:handoutMasterId r:id="rId114"/>
  </p:handoutMasterIdLst>
  <p:sldIdLst>
    <p:sldId id="400" r:id="rId5"/>
    <p:sldId id="412" r:id="rId6"/>
    <p:sldId id="401" r:id="rId7"/>
    <p:sldId id="428" r:id="rId8"/>
    <p:sldId id="433" r:id="rId9"/>
    <p:sldId id="429" r:id="rId10"/>
    <p:sldId id="430" r:id="rId11"/>
    <p:sldId id="431" r:id="rId12"/>
    <p:sldId id="432" r:id="rId13"/>
    <p:sldId id="434" r:id="rId14"/>
    <p:sldId id="427" r:id="rId15"/>
    <p:sldId id="435" r:id="rId16"/>
    <p:sldId id="436" r:id="rId17"/>
    <p:sldId id="437" r:id="rId18"/>
    <p:sldId id="446" r:id="rId19"/>
    <p:sldId id="438" r:id="rId20"/>
    <p:sldId id="442" r:id="rId21"/>
    <p:sldId id="439" r:id="rId22"/>
    <p:sldId id="440" r:id="rId23"/>
    <p:sldId id="443" r:id="rId24"/>
    <p:sldId id="441" r:id="rId25"/>
    <p:sldId id="444" r:id="rId26"/>
    <p:sldId id="445" r:id="rId27"/>
    <p:sldId id="447" r:id="rId28"/>
    <p:sldId id="449" r:id="rId29"/>
    <p:sldId id="450" r:id="rId30"/>
    <p:sldId id="451" r:id="rId31"/>
    <p:sldId id="452" r:id="rId32"/>
    <p:sldId id="453" r:id="rId33"/>
    <p:sldId id="448" r:id="rId34"/>
    <p:sldId id="470" r:id="rId35"/>
    <p:sldId id="471" r:id="rId36"/>
    <p:sldId id="472" r:id="rId37"/>
    <p:sldId id="473" r:id="rId38"/>
    <p:sldId id="474" r:id="rId39"/>
    <p:sldId id="475" r:id="rId40"/>
    <p:sldId id="476" r:id="rId41"/>
    <p:sldId id="477" r:id="rId42"/>
    <p:sldId id="478" r:id="rId43"/>
    <p:sldId id="479" r:id="rId44"/>
    <p:sldId id="480" r:id="rId45"/>
    <p:sldId id="481" r:id="rId46"/>
    <p:sldId id="482" r:id="rId47"/>
    <p:sldId id="483" r:id="rId48"/>
    <p:sldId id="484" r:id="rId49"/>
    <p:sldId id="485" r:id="rId50"/>
    <p:sldId id="486" r:id="rId51"/>
    <p:sldId id="487" r:id="rId52"/>
    <p:sldId id="488" r:id="rId53"/>
    <p:sldId id="489" r:id="rId54"/>
    <p:sldId id="490" r:id="rId55"/>
    <p:sldId id="491" r:id="rId56"/>
    <p:sldId id="492" r:id="rId57"/>
    <p:sldId id="493" r:id="rId58"/>
    <p:sldId id="494" r:id="rId59"/>
    <p:sldId id="495" r:id="rId60"/>
    <p:sldId id="496" r:id="rId61"/>
    <p:sldId id="464" r:id="rId62"/>
    <p:sldId id="503" r:id="rId63"/>
    <p:sldId id="454" r:id="rId64"/>
    <p:sldId id="504" r:id="rId65"/>
    <p:sldId id="456" r:id="rId66"/>
    <p:sldId id="459" r:id="rId67"/>
    <p:sldId id="505" r:id="rId68"/>
    <p:sldId id="506" r:id="rId69"/>
    <p:sldId id="507" r:id="rId70"/>
    <p:sldId id="508" r:id="rId71"/>
    <p:sldId id="509" r:id="rId72"/>
    <p:sldId id="510" r:id="rId73"/>
    <p:sldId id="511" r:id="rId74"/>
    <p:sldId id="512" r:id="rId75"/>
    <p:sldId id="513" r:id="rId76"/>
    <p:sldId id="514" r:id="rId77"/>
    <p:sldId id="515" r:id="rId78"/>
    <p:sldId id="516" r:id="rId79"/>
    <p:sldId id="517" r:id="rId80"/>
    <p:sldId id="518" r:id="rId81"/>
    <p:sldId id="519" r:id="rId82"/>
    <p:sldId id="520" r:id="rId83"/>
    <p:sldId id="521" r:id="rId84"/>
    <p:sldId id="457" r:id="rId85"/>
    <p:sldId id="522" r:id="rId86"/>
    <p:sldId id="525" r:id="rId87"/>
    <p:sldId id="458" r:id="rId88"/>
    <p:sldId id="460" r:id="rId89"/>
    <p:sldId id="461" r:id="rId90"/>
    <p:sldId id="463" r:id="rId91"/>
    <p:sldId id="523" r:id="rId92"/>
    <p:sldId id="462" r:id="rId93"/>
    <p:sldId id="524" r:id="rId94"/>
    <p:sldId id="465" r:id="rId95"/>
    <p:sldId id="527" r:id="rId96"/>
    <p:sldId id="466" r:id="rId97"/>
    <p:sldId id="497" r:id="rId98"/>
    <p:sldId id="498" r:id="rId99"/>
    <p:sldId id="499" r:id="rId100"/>
    <p:sldId id="500" r:id="rId101"/>
    <p:sldId id="528" r:id="rId102"/>
    <p:sldId id="501" r:id="rId103"/>
    <p:sldId id="502" r:id="rId104"/>
    <p:sldId id="530" r:id="rId105"/>
    <p:sldId id="529" r:id="rId106"/>
    <p:sldId id="467" r:id="rId107"/>
    <p:sldId id="468" r:id="rId108"/>
    <p:sldId id="469" r:id="rId109"/>
    <p:sldId id="526" r:id="rId110"/>
    <p:sldId id="531" r:id="rId111"/>
    <p:sldId id="532" r:id="rId112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9">
          <p15:clr>
            <a:srgbClr val="A4A3A4"/>
          </p15:clr>
        </p15:guide>
        <p15:guide id="2" pos="3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0C30"/>
    <a:srgbClr val="F892A5"/>
    <a:srgbClr val="A6A6A6"/>
    <a:srgbClr val="969696"/>
    <a:srgbClr val="404040"/>
    <a:srgbClr val="FFFFFF"/>
    <a:srgbClr val="8D09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69" autoAdjust="0"/>
  </p:normalViewPr>
  <p:slideViewPr>
    <p:cSldViewPr snapToObjects="1">
      <p:cViewPr varScale="1">
        <p:scale>
          <a:sx n="155" d="100"/>
          <a:sy n="155" d="100"/>
        </p:scale>
        <p:origin x="370" y="77"/>
      </p:cViewPr>
      <p:guideLst>
        <p:guide orient="horz" pos="3049"/>
        <p:guide pos="3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99" d="100"/>
          <a:sy n="99" d="100"/>
        </p:scale>
        <p:origin x="-3540" y="-96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theme" Target="theme/theme1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slide" Target="slides/slide106.xml"/><Relationship Id="rId115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3FA9-7A1B-4367-86C2-FF0E70E8A278}" type="datetimeFigureOut">
              <a:rPr lang="ru-RU" smtClean="0"/>
              <a:pPr/>
              <a:t>18.11.2019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9B124-EB5F-4579-9517-2F12D044BA3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689652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490E55-9FE2-4CB5-96B2-1FF20DBB9D43}" type="datetimeFigureOut">
              <a:rPr lang="ru-RU" smtClean="0"/>
              <a:pPr/>
              <a:t>18.11.2019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80FDC-4AA4-4303-BA10-9DD3E0DA4EC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77022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757C273-9003-4DA9-B1C4-3A74426D45FF}" type="datetime1">
              <a:rPr lang="ru-RU" smtClean="0"/>
              <a:t>18.11.2019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FDC-4AA4-4303-BA10-9DD3E0DA4EC7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529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757C273-9003-4DA9-B1C4-3A74426D45FF}" type="datetime1">
              <a:rPr lang="ru-RU" smtClean="0"/>
              <a:t>18.11.2019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FDC-4AA4-4303-BA10-9DD3E0DA4EC7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345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757C273-9003-4DA9-B1C4-3A74426D45FF}" type="datetime1">
              <a:rPr lang="ru-RU" smtClean="0"/>
              <a:t>18.11.2019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FDC-4AA4-4303-BA10-9DD3E0DA4EC7}" type="slidenum">
              <a:rPr lang="ru-RU" smtClean="0"/>
              <a:p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172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757C273-9003-4DA9-B1C4-3A74426D45FF}" type="datetime1">
              <a:rPr lang="ru-RU" smtClean="0"/>
              <a:t>18.11.2019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FDC-4AA4-4303-BA10-9DD3E0DA4EC7}" type="slidenum">
              <a:rPr lang="ru-RU" smtClean="0"/>
              <a:p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933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757C273-9003-4DA9-B1C4-3A74426D45FF}" type="datetime1">
              <a:rPr lang="ru-RU" smtClean="0"/>
              <a:t>18.11.2019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FDC-4AA4-4303-BA10-9DD3E0DA4EC7}" type="slidenum">
              <a:rPr lang="ru-RU" smtClean="0"/>
              <a:p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555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757C273-9003-4DA9-B1C4-3A74426D45FF}" type="datetime1">
              <a:rPr lang="ru-RU" smtClean="0"/>
              <a:t>18.11.2019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FDC-4AA4-4303-BA10-9DD3E0DA4EC7}" type="slidenum">
              <a:rPr lang="ru-RU" smtClean="0"/>
              <a:p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5523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757C273-9003-4DA9-B1C4-3A74426D45FF}" type="datetime1">
              <a:rPr lang="ru-RU" smtClean="0"/>
              <a:t>18.11.2019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FDC-4AA4-4303-BA10-9DD3E0DA4EC7}" type="slidenum">
              <a:rPr lang="ru-RU" smtClean="0"/>
              <a:pPr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7940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757C273-9003-4DA9-B1C4-3A74426D45FF}" type="datetime1">
              <a:rPr lang="ru-RU" smtClean="0"/>
              <a:t>18.11.2019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FDC-4AA4-4303-BA10-9DD3E0DA4EC7}" type="slidenum">
              <a:rPr lang="ru-RU" smtClean="0"/>
              <a:pPr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052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2CA9787-B5BD-494D-9CE3-72F02BE2719D}" type="datetime1">
              <a:rPr lang="ru-RU" smtClean="0"/>
              <a:t>18.11.2019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FDC-4AA4-4303-BA10-9DD3E0DA4EC7}" type="slidenum">
              <a:rPr lang="ru-RU" smtClean="0"/>
              <a:pPr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97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3D90BFE-21C1-495F-97D4-911BD0484C4A}" type="datetime1">
              <a:rPr lang="ru-RU" smtClean="0"/>
              <a:t>18.11.2019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FDC-4AA4-4303-BA10-9DD3E0DA4EC7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532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76D4EBD-2AC9-4DE5-A40E-6617CD6CF872}" type="datetime1">
              <a:rPr lang="ru-RU" smtClean="0"/>
              <a:t>18.11.2019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FDC-4AA4-4303-BA10-9DD3E0DA4EC7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2881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EEDD2E0-16BD-4959-9588-5F1A40BBD8EE}" type="datetime1">
              <a:rPr lang="ru-RU" smtClean="0"/>
              <a:t>18.11.2019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FDC-4AA4-4303-BA10-9DD3E0DA4EC7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598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9925750-7A5E-4AE6-A1A9-ED29FF002DD8}" type="datetime1">
              <a:rPr lang="ru-RU" smtClean="0"/>
              <a:t>18.11.2019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FDC-4AA4-4303-BA10-9DD3E0DA4EC7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5339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757C273-9003-4DA9-B1C4-3A74426D45FF}" type="datetime1">
              <a:rPr lang="ru-RU" smtClean="0"/>
              <a:t>18.11.2019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FDC-4AA4-4303-BA10-9DD3E0DA4EC7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8437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757C273-9003-4DA9-B1C4-3A74426D45FF}" type="datetime1">
              <a:rPr lang="ru-RU" smtClean="0"/>
              <a:t>18.11.2019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FDC-4AA4-4303-BA10-9DD3E0DA4EC7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7925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757C273-9003-4DA9-B1C4-3A74426D45FF}" type="datetime1">
              <a:rPr lang="ru-RU" smtClean="0"/>
              <a:t>18.11.2019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FDC-4AA4-4303-BA10-9DD3E0DA4EC7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909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757C273-9003-4DA9-B1C4-3A74426D45FF}" type="datetime1">
              <a:rPr lang="ru-RU" smtClean="0"/>
              <a:t>18.11.2019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FDC-4AA4-4303-BA10-9DD3E0DA4EC7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077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epa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669"/>
            <a:ext cx="9144000" cy="276076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1869673"/>
            <a:ext cx="6732240" cy="124213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460650" y="2526036"/>
            <a:ext cx="6271590" cy="55148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Product version</a:t>
            </a:r>
            <a:endParaRPr lang="ru-RU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3077521"/>
            <a:ext cx="6732240" cy="34289"/>
          </a:xfrm>
          <a:prstGeom prst="rect">
            <a:avLst/>
          </a:prstGeom>
          <a:solidFill>
            <a:srgbClr val="C60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8312" y="3867894"/>
            <a:ext cx="6263928" cy="25652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None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The Author Name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476250" y="1867114"/>
            <a:ext cx="6264696" cy="658922"/>
          </a:xfrm>
        </p:spPr>
        <p:txBody>
          <a:bodyPr lIns="0" tIns="0" rIns="0" bIns="0" anchor="b">
            <a:normAutofit/>
          </a:bodyPr>
          <a:lstStyle>
            <a:lvl1pPr algn="l">
              <a:defRPr sz="4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Product Name</a:t>
            </a:r>
            <a:endParaRPr lang="ru-RU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75740" y="4158177"/>
            <a:ext cx="6263928" cy="236276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None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ABBYY Office 2013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52264" y="4840002"/>
            <a:ext cx="2895600" cy="219838"/>
          </a:xfrm>
        </p:spPr>
        <p:txBody>
          <a:bodyPr lIns="0" rIns="0"/>
          <a:lstStyle/>
          <a:p>
            <a:r>
              <a:rPr lang="en-US" dirty="0"/>
              <a:t>Confidential 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 Copyright 2013 ABBYY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8402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1491632"/>
            <a:ext cx="7200801" cy="2835101"/>
          </a:xfrm>
        </p:spPr>
        <p:txBody>
          <a:bodyPr anchor="t">
            <a:normAutofit/>
          </a:bodyPr>
          <a:lstStyle>
            <a:lvl1pPr algn="l">
              <a:defRPr sz="36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7" y="951570"/>
            <a:ext cx="7200801" cy="540060"/>
          </a:xfrm>
        </p:spPr>
        <p:txBody>
          <a:bodyPr anchor="b">
            <a:normAutofit/>
          </a:bodyPr>
          <a:lstStyle>
            <a:lvl1pPr marL="0" indent="0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4288" y="4840002"/>
            <a:ext cx="1728192" cy="216024"/>
          </a:xfrm>
        </p:spPr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67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00150"/>
            <a:ext cx="4038600" cy="3585846"/>
          </a:xfrm>
        </p:spPr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1545584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6458" y="276180"/>
            <a:ext cx="7427913" cy="8914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7"/>
            <a:ext cx="3844770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1st column 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1631158"/>
            <a:ext cx="3844770" cy="3154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42030" y="1151337"/>
            <a:ext cx="3844770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2nd column title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42030" y="1631158"/>
            <a:ext cx="3844770" cy="3154840"/>
          </a:xfrm>
        </p:spPr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4190983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00150"/>
            <a:ext cx="8218488" cy="3639852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Slide 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85889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121950" y="1200151"/>
            <a:ext cx="4554506" cy="36397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7200" y="1200151"/>
            <a:ext cx="3106688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2733802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467544" y="1200151"/>
            <a:ext cx="4554506" cy="36397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562110" y="1200151"/>
            <a:ext cx="3093373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631960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200151"/>
            <a:ext cx="3124690" cy="36397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121950" y="1200151"/>
            <a:ext cx="4553738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3596892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562110" y="1200151"/>
            <a:ext cx="3113578" cy="36397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7200" y="1200151"/>
            <a:ext cx="4564850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19110635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6237185" y="1200150"/>
            <a:ext cx="2438507" cy="2181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7200" y="1200151"/>
            <a:ext cx="5266928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237185" y="3528510"/>
            <a:ext cx="2438507" cy="339386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20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Picture title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37185" y="3867895"/>
            <a:ext cx="2438507" cy="971997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600" i="1" baseline="0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Picture title details</a:t>
            </a:r>
          </a:p>
        </p:txBody>
      </p:sp>
    </p:spTree>
    <p:extLst>
      <p:ext uri="{BB962C8B-B14F-4D97-AF65-F5344CB8AC3E}">
        <p14:creationId xmlns:p14="http://schemas.microsoft.com/office/powerpoint/2010/main" val="242584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4"/>
          </p:nvPr>
        </p:nvSpPr>
        <p:spPr>
          <a:xfrm>
            <a:off x="468314" y="1131590"/>
            <a:ext cx="953336" cy="1281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468314" y="3618724"/>
            <a:ext cx="1440477" cy="1203276"/>
          </a:xfrm>
        </p:spPr>
        <p:txBody>
          <a:bodyPr tIns="0" bIns="0">
            <a:normAutofit/>
          </a:bodyPr>
          <a:lstStyle>
            <a:lvl1pPr marL="0" indent="0">
              <a:spcBef>
                <a:spcPts val="200"/>
              </a:spcBef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/>
          </p:nvPr>
        </p:nvSpPr>
        <p:spPr>
          <a:xfrm>
            <a:off x="468313" y="2616755"/>
            <a:ext cx="1439121" cy="14223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/>
          </p:nvPr>
        </p:nvSpPr>
        <p:spPr>
          <a:xfrm>
            <a:off x="468314" y="2834796"/>
            <a:ext cx="1448391" cy="748629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468314" y="3583425"/>
            <a:ext cx="1257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>
            <a:spLocks noGrp="1"/>
          </p:cNvSpPr>
          <p:nvPr>
            <p:ph idx="23"/>
          </p:nvPr>
        </p:nvSpPr>
        <p:spPr>
          <a:xfrm>
            <a:off x="2158059" y="3618724"/>
            <a:ext cx="1460809" cy="1203276"/>
          </a:xfrm>
        </p:spPr>
        <p:txBody>
          <a:bodyPr tIns="0" bIns="0">
            <a:normAutofit/>
          </a:bodyPr>
          <a:lstStyle>
            <a:lvl1pPr marL="0" indent="0">
              <a:spcBef>
                <a:spcPts val="200"/>
              </a:spcBef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24"/>
          </p:nvPr>
        </p:nvSpPr>
        <p:spPr>
          <a:xfrm>
            <a:off x="2158058" y="2616755"/>
            <a:ext cx="1459435" cy="14223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25"/>
          </p:nvPr>
        </p:nvSpPr>
        <p:spPr>
          <a:xfrm>
            <a:off x="2158059" y="2834796"/>
            <a:ext cx="1468835" cy="748629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2158059" y="3586831"/>
            <a:ext cx="1257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/>
          <p:cNvSpPr>
            <a:spLocks noGrp="1"/>
          </p:cNvSpPr>
          <p:nvPr>
            <p:ph idx="27"/>
          </p:nvPr>
        </p:nvSpPr>
        <p:spPr>
          <a:xfrm>
            <a:off x="3847804" y="3618724"/>
            <a:ext cx="1436384" cy="1203276"/>
          </a:xfrm>
        </p:spPr>
        <p:txBody>
          <a:bodyPr tIns="0" bIns="0">
            <a:normAutofit/>
          </a:bodyPr>
          <a:lstStyle>
            <a:lvl1pPr marL="0" indent="0">
              <a:spcBef>
                <a:spcPts val="200"/>
              </a:spcBef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8"/>
          </p:nvPr>
        </p:nvSpPr>
        <p:spPr>
          <a:xfrm>
            <a:off x="3847803" y="2616755"/>
            <a:ext cx="1435033" cy="14223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29"/>
          </p:nvPr>
        </p:nvSpPr>
        <p:spPr>
          <a:xfrm>
            <a:off x="3847804" y="2834796"/>
            <a:ext cx="1444276" cy="748629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3847804" y="3588158"/>
            <a:ext cx="1257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>
            <a:spLocks noGrp="1"/>
          </p:cNvSpPr>
          <p:nvPr>
            <p:ph idx="31"/>
          </p:nvPr>
        </p:nvSpPr>
        <p:spPr>
          <a:xfrm>
            <a:off x="5537549" y="3618724"/>
            <a:ext cx="1456718" cy="1203276"/>
          </a:xfrm>
        </p:spPr>
        <p:txBody>
          <a:bodyPr tIns="0" bIns="0">
            <a:normAutofit/>
          </a:bodyPr>
          <a:lstStyle>
            <a:lvl1pPr marL="0" indent="0">
              <a:spcBef>
                <a:spcPts val="200"/>
              </a:spcBef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Content Placeholder 2"/>
          <p:cNvSpPr>
            <a:spLocks noGrp="1"/>
          </p:cNvSpPr>
          <p:nvPr>
            <p:ph idx="32"/>
          </p:nvPr>
        </p:nvSpPr>
        <p:spPr>
          <a:xfrm>
            <a:off x="5537548" y="2616755"/>
            <a:ext cx="1455347" cy="14223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Content Placeholder 2"/>
          <p:cNvSpPr>
            <a:spLocks noGrp="1"/>
          </p:cNvSpPr>
          <p:nvPr>
            <p:ph idx="33"/>
          </p:nvPr>
        </p:nvSpPr>
        <p:spPr>
          <a:xfrm>
            <a:off x="5537549" y="2834796"/>
            <a:ext cx="1464721" cy="748629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5537549" y="3588158"/>
            <a:ext cx="1257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/>
          <p:cNvSpPr>
            <a:spLocks noGrp="1"/>
          </p:cNvSpPr>
          <p:nvPr>
            <p:ph idx="35"/>
          </p:nvPr>
        </p:nvSpPr>
        <p:spPr>
          <a:xfrm>
            <a:off x="7227295" y="3618724"/>
            <a:ext cx="1477050" cy="1203276"/>
          </a:xfrm>
        </p:spPr>
        <p:txBody>
          <a:bodyPr tIns="0" bIns="0">
            <a:normAutofit/>
          </a:bodyPr>
          <a:lstStyle>
            <a:lvl1pPr marL="0" indent="0">
              <a:spcBef>
                <a:spcPts val="200"/>
              </a:spcBef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36"/>
          </p:nvPr>
        </p:nvSpPr>
        <p:spPr>
          <a:xfrm>
            <a:off x="7227295" y="2616755"/>
            <a:ext cx="1475660" cy="14223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idx="37"/>
          </p:nvPr>
        </p:nvSpPr>
        <p:spPr>
          <a:xfrm>
            <a:off x="7227295" y="2834796"/>
            <a:ext cx="1485165" cy="748629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7227295" y="3596298"/>
            <a:ext cx="1257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/>
          <p:cNvSpPr>
            <a:spLocks noGrp="1"/>
          </p:cNvSpPr>
          <p:nvPr>
            <p:ph type="pic" idx="38"/>
          </p:nvPr>
        </p:nvSpPr>
        <p:spPr>
          <a:xfrm>
            <a:off x="2158059" y="1131590"/>
            <a:ext cx="953336" cy="1281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idx="39"/>
          </p:nvPr>
        </p:nvSpPr>
        <p:spPr>
          <a:xfrm>
            <a:off x="3847804" y="1131590"/>
            <a:ext cx="953336" cy="1281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idx="40"/>
          </p:nvPr>
        </p:nvSpPr>
        <p:spPr>
          <a:xfrm>
            <a:off x="5537549" y="1131590"/>
            <a:ext cx="953336" cy="1281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8" name="Picture Placeholder 2"/>
          <p:cNvSpPr>
            <a:spLocks noGrp="1"/>
          </p:cNvSpPr>
          <p:nvPr>
            <p:ph type="pic" idx="41"/>
          </p:nvPr>
        </p:nvSpPr>
        <p:spPr>
          <a:xfrm>
            <a:off x="7227295" y="1131590"/>
            <a:ext cx="953336" cy="1281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088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 Sepa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669"/>
            <a:ext cx="9144000" cy="276076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1869673"/>
            <a:ext cx="8172400" cy="124213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460650" y="2526036"/>
            <a:ext cx="7711750" cy="55148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Product version</a:t>
            </a:r>
            <a:endParaRPr lang="ru-RU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52264" y="4840002"/>
            <a:ext cx="2895600" cy="219838"/>
          </a:xfrm>
        </p:spPr>
        <p:txBody>
          <a:bodyPr lIns="0" rIns="0"/>
          <a:lstStyle/>
          <a:p>
            <a:r>
              <a:rPr lang="en-US" dirty="0"/>
              <a:t>Confidential 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 Copyright 2013 ABBYY</a:t>
            </a:r>
          </a:p>
          <a:p>
            <a:endParaRPr lang="ru-RU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3077521"/>
            <a:ext cx="8172400" cy="34289"/>
          </a:xfrm>
          <a:prstGeom prst="rect">
            <a:avLst/>
          </a:prstGeom>
          <a:solidFill>
            <a:srgbClr val="C60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8312" y="3867894"/>
            <a:ext cx="6263928" cy="25652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None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The Author Name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476250" y="1867114"/>
            <a:ext cx="7696150" cy="658922"/>
          </a:xfrm>
        </p:spPr>
        <p:txBody>
          <a:bodyPr lIns="0" tIns="0" rIns="0" bIns="0" anchor="b">
            <a:normAutofit/>
          </a:bodyPr>
          <a:lstStyle>
            <a:lvl1pPr algn="l">
              <a:defRPr sz="4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Product Name</a:t>
            </a:r>
            <a:endParaRPr lang="ru-RU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75740" y="4158177"/>
            <a:ext cx="6263928" cy="236276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None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ABBYY Office 2013</a:t>
            </a:r>
          </a:p>
        </p:txBody>
      </p:sp>
    </p:spTree>
    <p:extLst>
      <p:ext uri="{BB962C8B-B14F-4D97-AF65-F5344CB8AC3E}">
        <p14:creationId xmlns:p14="http://schemas.microsoft.com/office/powerpoint/2010/main" val="35379042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200151"/>
            <a:ext cx="3124689" cy="19053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121950" y="1200151"/>
            <a:ext cx="4554506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3197431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255354"/>
            <a:ext cx="2989675" cy="5738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8155" y="1896674"/>
            <a:ext cx="8414325" cy="1923964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8156" y="3888146"/>
            <a:ext cx="8414325" cy="54006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72023" y="4461961"/>
            <a:ext cx="8414325" cy="37129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</p:txBody>
      </p:sp>
    </p:spTree>
    <p:extLst>
      <p:ext uri="{BB962C8B-B14F-4D97-AF65-F5344CB8AC3E}">
        <p14:creationId xmlns:p14="http://schemas.microsoft.com/office/powerpoint/2010/main" val="33841800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0" y="1707655"/>
            <a:ext cx="9144000" cy="31322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5" y="276180"/>
            <a:ext cx="7427913" cy="891414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79427" y="1275606"/>
            <a:ext cx="5486400" cy="378042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5750810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562110" y="1206479"/>
            <a:ext cx="3113578" cy="19053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7200" y="1200151"/>
            <a:ext cx="4564850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41096798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562110" y="2571862"/>
            <a:ext cx="3113578" cy="22681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7200" y="2571862"/>
            <a:ext cx="4564850" cy="22681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1200150"/>
            <a:ext cx="8218488" cy="1317594"/>
          </a:xfrm>
        </p:spPr>
        <p:txBody>
          <a:bodyPr/>
          <a:lstStyle>
            <a:lvl1pPr marL="0" indent="0">
              <a:buFontTx/>
              <a:buNone/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Slide text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35446811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566739" y="1762127"/>
            <a:ext cx="4860925" cy="2193131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539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3811304"/>
            <a:ext cx="5486400" cy="425054"/>
          </a:xfrm>
        </p:spPr>
        <p:txBody>
          <a:bodyPr anchor="b">
            <a:normAutofit/>
          </a:bodyPr>
          <a:lstStyle>
            <a:lvl1pPr algn="l">
              <a:defRPr sz="1800" b="1"/>
            </a:lvl1pPr>
          </a:lstStyle>
          <a:p>
            <a:r>
              <a:rPr lang="en-US" dirty="0"/>
              <a:t>Picture Title</a:t>
            </a:r>
            <a:endParaRPr lang="ru-R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4"/>
            <a:ext cx="5486400" cy="330030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423635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Picture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25261179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C30E7-2C78-0048-95B6-3EC69AEBAAA9}" type="datetimeFigureOut">
              <a:rPr lang="ru-RU" smtClean="0"/>
              <a:pPr/>
              <a:t>18.11.2019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5821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Sepa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869673"/>
            <a:ext cx="6732240" cy="124213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 8"/>
          <p:cNvSpPr/>
          <p:nvPr userDrawn="1"/>
        </p:nvSpPr>
        <p:spPr>
          <a:xfrm>
            <a:off x="0" y="3077520"/>
            <a:ext cx="6732240" cy="34290"/>
          </a:xfrm>
          <a:prstGeom prst="rect">
            <a:avLst/>
          </a:prstGeom>
          <a:solidFill>
            <a:srgbClr val="C60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7545" y="2409732"/>
            <a:ext cx="6264696" cy="702078"/>
          </a:xfrm>
        </p:spPr>
        <p:txBody>
          <a:bodyPr tIns="0" bIns="0" anchor="t">
            <a:normAutofit/>
          </a:bodyPr>
          <a:lstStyle>
            <a:lvl1pPr algn="l">
              <a:defRPr sz="40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Chapter title</a:t>
            </a:r>
            <a:endParaRPr lang="ru-RU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5" y="1869671"/>
            <a:ext cx="6264695" cy="540060"/>
          </a:xfrm>
        </p:spPr>
        <p:txBody>
          <a:bodyPr tIns="0" bIns="0" anchor="b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The Name of the Product</a:t>
            </a:r>
          </a:p>
        </p:txBody>
      </p:sp>
    </p:spTree>
    <p:extLst>
      <p:ext uri="{BB962C8B-B14F-4D97-AF65-F5344CB8AC3E}">
        <p14:creationId xmlns:p14="http://schemas.microsoft.com/office/powerpoint/2010/main" val="1071552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hapter Sepa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322862"/>
            <a:ext cx="6732240" cy="1788948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 8"/>
          <p:cNvSpPr/>
          <p:nvPr userDrawn="1"/>
        </p:nvSpPr>
        <p:spPr>
          <a:xfrm>
            <a:off x="0" y="3077520"/>
            <a:ext cx="6732240" cy="34290"/>
          </a:xfrm>
          <a:prstGeom prst="rect">
            <a:avLst/>
          </a:prstGeom>
          <a:solidFill>
            <a:srgbClr val="C60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7545" y="1862922"/>
            <a:ext cx="6264696" cy="1242138"/>
          </a:xfrm>
        </p:spPr>
        <p:txBody>
          <a:bodyPr tIns="0" bIns="0" anchor="t">
            <a:normAutofit/>
          </a:bodyPr>
          <a:lstStyle>
            <a:lvl1pPr algn="l">
              <a:defRPr sz="40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Chapter title </a:t>
            </a:r>
            <a:br>
              <a:rPr lang="en-US" dirty="0"/>
            </a:br>
            <a:r>
              <a:rPr lang="en-US" dirty="0"/>
              <a:t>large</a:t>
            </a:r>
            <a:endParaRPr lang="ru-RU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5" y="1322861"/>
            <a:ext cx="6264695" cy="540060"/>
          </a:xfrm>
        </p:spPr>
        <p:txBody>
          <a:bodyPr tIns="0" bIns="0" anchor="b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The Name of the Product</a:t>
            </a:r>
          </a:p>
        </p:txBody>
      </p:sp>
    </p:spTree>
    <p:extLst>
      <p:ext uri="{BB962C8B-B14F-4D97-AF65-F5344CB8AC3E}">
        <p14:creationId xmlns:p14="http://schemas.microsoft.com/office/powerpoint/2010/main" val="428689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5" y="276180"/>
            <a:ext cx="7427913" cy="891414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00150"/>
            <a:ext cx="8218488" cy="3639852"/>
          </a:xfrm>
        </p:spPr>
        <p:txBody>
          <a:bodyPr/>
          <a:lstStyle>
            <a:lvl1pPr>
              <a:spcAft>
                <a:spcPts val="200"/>
              </a:spcAft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4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378947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pter Sepa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669"/>
            <a:ext cx="9144000" cy="276076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1869673"/>
            <a:ext cx="6732240" cy="124213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460650" y="2526036"/>
            <a:ext cx="6271590" cy="55148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Abbyy</a:t>
            </a:r>
            <a:r>
              <a:rPr lang="en-US" dirty="0"/>
              <a:t> Office</a:t>
            </a:r>
            <a:endParaRPr lang="ru-RU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3077521"/>
            <a:ext cx="6732240" cy="34289"/>
          </a:xfrm>
          <a:prstGeom prst="rect">
            <a:avLst/>
          </a:prstGeom>
          <a:solidFill>
            <a:srgbClr val="C60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476250" y="1867114"/>
            <a:ext cx="6264696" cy="658922"/>
          </a:xfrm>
        </p:spPr>
        <p:txBody>
          <a:bodyPr lIns="0" tIns="0" rIns="0" bIns="0" anchor="b">
            <a:normAutofit/>
          </a:bodyPr>
          <a:lstStyle>
            <a:lvl1pPr algn="l">
              <a:defRPr sz="4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Contacts</a:t>
            </a:r>
            <a:endParaRPr lang="ru-RU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75740" y="3651870"/>
            <a:ext cx="6263928" cy="1282643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/>
              <a:t>Adress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082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411510"/>
            <a:ext cx="3665489" cy="3240360"/>
          </a:xfrm>
        </p:spPr>
        <p:txBody>
          <a:bodyPr anchor="t">
            <a:normAutofit/>
          </a:bodyPr>
          <a:lstStyle>
            <a:lvl1pPr algn="l">
              <a:defRPr sz="36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133035" y="951570"/>
            <a:ext cx="4542655" cy="4050246"/>
          </a:xfrm>
        </p:spPr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4288" y="4840002"/>
            <a:ext cx="1728192" cy="216024"/>
          </a:xfrm>
        </p:spPr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985882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1491632"/>
            <a:ext cx="7200801" cy="2835101"/>
          </a:xfrm>
        </p:spPr>
        <p:txBody>
          <a:bodyPr anchor="t">
            <a:normAutofit/>
          </a:bodyPr>
          <a:lstStyle>
            <a:lvl1pPr algn="l">
              <a:defRPr sz="36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7" y="951570"/>
            <a:ext cx="7200801" cy="540060"/>
          </a:xfrm>
        </p:spPr>
        <p:txBody>
          <a:bodyPr anchor="b">
            <a:normAutofit/>
          </a:bodyPr>
          <a:lstStyle>
            <a:lvl1pPr marL="0" indent="0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4288" y="4840002"/>
            <a:ext cx="1728192" cy="216024"/>
          </a:xfrm>
        </p:spPr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3765171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6" y="249492"/>
            <a:ext cx="4320481" cy="2322258"/>
          </a:xfrm>
        </p:spPr>
        <p:txBody>
          <a:bodyPr anchor="b">
            <a:normAutofit/>
          </a:bodyPr>
          <a:lstStyle>
            <a:lvl1pPr algn="l">
              <a:defRPr sz="36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6" y="2571750"/>
            <a:ext cx="4320481" cy="162018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Slide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4288" y="4840002"/>
            <a:ext cx="1728192" cy="216024"/>
          </a:xfrm>
        </p:spPr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0374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276180"/>
            <a:ext cx="7416800" cy="89141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18488" cy="36398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164288" y="4840002"/>
            <a:ext cx="1728192" cy="21602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231490"/>
            <a:ext cx="767899" cy="2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3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12" r:id="rId2"/>
    <p:sldLayoutId id="2147483702" r:id="rId3"/>
    <p:sldLayoutId id="2147483707" r:id="rId4"/>
    <p:sldLayoutId id="2147483650" r:id="rId5"/>
    <p:sldLayoutId id="2147483713" r:id="rId6"/>
    <p:sldLayoutId id="2147483681" r:id="rId7"/>
    <p:sldLayoutId id="2147483683" r:id="rId8"/>
    <p:sldLayoutId id="2147483682" r:id="rId9"/>
    <p:sldLayoutId id="2147483666" r:id="rId10"/>
    <p:sldLayoutId id="2147483680" r:id="rId11"/>
    <p:sldLayoutId id="2147483672" r:id="rId12"/>
    <p:sldLayoutId id="2147483654" r:id="rId13"/>
    <p:sldLayoutId id="2147483667" r:id="rId14"/>
    <p:sldLayoutId id="2147483668" r:id="rId15"/>
    <p:sldLayoutId id="2147483675" r:id="rId16"/>
    <p:sldLayoutId id="2147483676" r:id="rId17"/>
    <p:sldLayoutId id="2147483698" r:id="rId18"/>
    <p:sldLayoutId id="2147483716" r:id="rId19"/>
    <p:sldLayoutId id="2147483669" r:id="rId20"/>
    <p:sldLayoutId id="2147483715" r:id="rId21"/>
    <p:sldLayoutId id="2147483670" r:id="rId22"/>
    <p:sldLayoutId id="2147483674" r:id="rId23"/>
    <p:sldLayoutId id="2147483697" r:id="rId24"/>
    <p:sldLayoutId id="2147483700" r:id="rId25"/>
    <p:sldLayoutId id="2147483657" r:id="rId26"/>
    <p:sldLayoutId id="2147483717" r:id="rId27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3200" b="0" kern="0" baseline="0">
          <a:solidFill>
            <a:schemeClr val="tx1">
              <a:lumMod val="75000"/>
              <a:lumOff val="25000"/>
            </a:schemeClr>
          </a:solidFill>
          <a:latin typeface="Calibri" pitchFamily="34" charset="0"/>
          <a:ea typeface="+mj-ea"/>
          <a:cs typeface="Calibri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576"/>
        </a:spcBef>
        <a:spcAft>
          <a:spcPts val="200"/>
        </a:spcAft>
        <a:buClr>
          <a:srgbClr val="C60C30"/>
        </a:buClr>
        <a:buFont typeface="Calibri" pitchFamily="34" charset="0"/>
        <a:buChar char="●"/>
        <a:defRPr lang="en-US" sz="2000" kern="1200" smtClean="0">
          <a:solidFill>
            <a:schemeClr val="tx1">
              <a:lumMod val="75000"/>
              <a:lumOff val="25000"/>
            </a:schemeClr>
          </a:solidFill>
          <a:effectLst/>
          <a:latin typeface="+mn-lt"/>
          <a:ea typeface="+mn-ea"/>
          <a:cs typeface="+mn-cs"/>
        </a:defRPr>
      </a:lvl1pPr>
      <a:lvl2pPr marL="628650" indent="-271463" algn="l" defTabSz="914400" rtl="0" eaLnBrk="1" latinLnBrk="0" hangingPunct="1">
        <a:spcBef>
          <a:spcPts val="400"/>
        </a:spcBef>
        <a:spcAft>
          <a:spcPts val="0"/>
        </a:spcAft>
        <a:buClr>
          <a:schemeClr val="bg1">
            <a:lumMod val="50000"/>
          </a:schemeClr>
        </a:buClr>
        <a:buFont typeface="Calibri" pitchFamily="34" charset="0"/>
        <a:buChar char="●"/>
        <a:defRPr sz="18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95350" indent="-266700" algn="l" defTabSz="914400" rtl="0" eaLnBrk="1" latinLnBrk="0" hangingPunct="1">
        <a:spcBef>
          <a:spcPts val="384"/>
        </a:spcBef>
        <a:spcAft>
          <a:spcPts val="0"/>
        </a:spcAft>
        <a:buFont typeface="Calibri" pitchFamily="34" charset="0"/>
        <a:buChar char="–"/>
        <a:defRPr sz="14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179388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54125" indent="-176213" algn="l" defTabSz="914400" rtl="0" eaLnBrk="1" latinLnBrk="0" hangingPunct="1">
        <a:spcBef>
          <a:spcPct val="20000"/>
        </a:spcBef>
        <a:buFont typeface="Calibri" pitchFamily="34" charset="0"/>
        <a:buChar char="‐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nlp.stanford.edu/software/lex-parser.shtml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~manning/papers/unlexicalized-parsing.pdf" TargetMode="External"/><Relationship Id="rId2" Type="http://schemas.openxmlformats.org/officeDocument/2006/relationships/hyperlink" Target="http://nlp.stanford.edu/~manning/papers/unlexicalized-parsing.pdf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nlp.stanford.edu/~manning/papers/lex-parser.pdf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nsorflow/models/tree/master/syntaxnet" TargetMode="Externa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urses.cs.washington.edu/courses/cse490u/17wi/slides/CLE.pdf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cl.lingfil.uu.se/~sara/kurser/parsing18/slides/parsing-F8.pdf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courses.cs.washington.edu/courses/cse517/16wi/slides/an-dep-slides.pdf" TargetMode="Externa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people.csail.mit.edu/maestro/papers/koo10acl-talk.pdf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545" y="2409732"/>
            <a:ext cx="8649960" cy="702078"/>
          </a:xfrm>
        </p:spPr>
        <p:txBody>
          <a:bodyPr>
            <a:normAutofit fontScale="90000"/>
          </a:bodyPr>
          <a:lstStyle/>
          <a:p>
            <a:r>
              <a:rPr lang="ru-RU" dirty="0"/>
              <a:t>Введение в Синтаксический анализ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0" y="4779150"/>
            <a:ext cx="4889500" cy="6056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576"/>
              </a:spcBef>
              <a:spcAft>
                <a:spcPts val="200"/>
              </a:spcAft>
              <a:buClr>
                <a:srgbClr val="C60C30"/>
              </a:buClr>
              <a:buFont typeface="Calibri" pitchFamily="34" charset="0"/>
              <a:buChar char="●"/>
              <a:defRPr lang="en-US" sz="20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628650" indent="-271463" algn="l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Calibri" pitchFamily="34" charset="0"/>
              <a:buChar char="●"/>
              <a:defRPr sz="1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5350" indent="-266700" algn="l" defTabSz="914400" rtl="0" eaLnBrk="1" latinLnBrk="0" hangingPunct="1">
              <a:spcBef>
                <a:spcPts val="384"/>
              </a:spcBef>
              <a:spcAft>
                <a:spcPts val="0"/>
              </a:spcAft>
              <a:buFont typeface="Calibri" pitchFamily="34" charset="0"/>
              <a:buChar char="–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179388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4125" indent="-176213" algn="l" defTabSz="914400" rtl="0" eaLnBrk="1" latinLnBrk="0" hangingPunct="1">
              <a:spcBef>
                <a:spcPct val="20000"/>
              </a:spcBef>
              <a:buFont typeface="Calibri" pitchFamily="34" charset="0"/>
              <a:buChar char="‐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ct val="20000"/>
              </a:spcBef>
              <a:buClr>
                <a:srgbClr val="CC0000"/>
              </a:buClr>
              <a:buSzPct val="85000"/>
              <a:buFont typeface="Wingdings" pitchFamily="2" charset="2"/>
              <a:buNone/>
            </a:pPr>
            <a:r>
              <a:rPr lang="ru-RU" dirty="0"/>
              <a:t>Иван Смуров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032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 разбора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Деревья зависимостей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UAS – </a:t>
            </a:r>
            <a:r>
              <a:rPr lang="ru-RU" dirty="0"/>
              <a:t>доля </a:t>
            </a:r>
            <a:r>
              <a:rPr lang="ru-RU" dirty="0" err="1"/>
              <a:t>токенов</a:t>
            </a:r>
            <a:r>
              <a:rPr lang="ru-RU" dirty="0"/>
              <a:t> для которых верно определен родитель</a:t>
            </a:r>
          </a:p>
          <a:p>
            <a:pPr lvl="1"/>
            <a:r>
              <a:rPr lang="en-US" dirty="0"/>
              <a:t>LAS </a:t>
            </a:r>
            <a:r>
              <a:rPr lang="ru-RU" dirty="0"/>
              <a:t>– доля </a:t>
            </a:r>
            <a:r>
              <a:rPr lang="ru-RU" dirty="0" err="1"/>
              <a:t>токенов</a:t>
            </a:r>
            <a:r>
              <a:rPr lang="ru-RU" dirty="0"/>
              <a:t>, для которых верно определен родитель, а также верно определена метка зависимости между родителем и исходным </a:t>
            </a:r>
            <a:r>
              <a:rPr lang="ru-RU" dirty="0" err="1"/>
              <a:t>токеном</a:t>
            </a:r>
            <a:r>
              <a:rPr lang="ru-RU" dirty="0"/>
              <a:t>.</a:t>
            </a:r>
          </a:p>
          <a:p>
            <a:r>
              <a:rPr lang="ru-RU" dirty="0"/>
              <a:t>Деревья составляющих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Labeled precision – </a:t>
            </a:r>
            <a:r>
              <a:rPr lang="ru-RU" dirty="0"/>
              <a:t>доля верно определенных составляющих (с учетом метки) к общему количеству выделенных составляющих</a:t>
            </a:r>
          </a:p>
          <a:p>
            <a:pPr lvl="1"/>
            <a:r>
              <a:rPr lang="en-US" dirty="0"/>
              <a:t>Labeled recall</a:t>
            </a:r>
            <a:r>
              <a:rPr lang="ru-RU" dirty="0"/>
              <a:t> – доля составляющих из эталона, которые выделены нашим алгоритмом (с учетом метки) к общему количеству составляющих в эталоне</a:t>
            </a:r>
            <a:endParaRPr lang="en-US" dirty="0"/>
          </a:p>
          <a:p>
            <a:pPr lvl="1"/>
            <a:r>
              <a:rPr lang="en-US" dirty="0"/>
              <a:t>F1 = 2 * precision * recall / (precision + recall)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457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Dozat</a:t>
            </a:r>
            <a:r>
              <a:rPr lang="en-US" dirty="0"/>
              <a:t> &amp; Manning 2017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Эмбеддинг</a:t>
            </a:r>
            <a:r>
              <a:rPr lang="ru-RU" dirty="0"/>
              <a:t> </a:t>
            </a:r>
            <a:r>
              <a:rPr lang="ru-RU" dirty="0" err="1"/>
              <a:t>токена</a:t>
            </a:r>
            <a:r>
              <a:rPr lang="ru-RU" dirty="0"/>
              <a:t> складывается из 3 частей – </a:t>
            </a:r>
            <a:r>
              <a:rPr lang="ru-RU" dirty="0" err="1"/>
              <a:t>предобученного</a:t>
            </a:r>
            <a:r>
              <a:rPr lang="ru-RU" dirty="0"/>
              <a:t> на большом корпусе, обучающегося на </a:t>
            </a:r>
            <a:r>
              <a:rPr lang="en-US" dirty="0"/>
              <a:t>train </a:t>
            </a:r>
            <a:r>
              <a:rPr lang="ru-RU" dirty="0"/>
              <a:t>и символьной части: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100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05" y="1941680"/>
            <a:ext cx="7162800" cy="1571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16" y="3460376"/>
            <a:ext cx="3076575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705" y="3529785"/>
            <a:ext cx="20097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581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SOTA </a:t>
            </a:r>
            <a:r>
              <a:rPr lang="ru-RU" dirty="0" smtClean="0"/>
              <a:t>для </a:t>
            </a:r>
            <a:r>
              <a:rPr lang="ru-RU" dirty="0" err="1" smtClean="0"/>
              <a:t>парсеров</a:t>
            </a:r>
            <a:r>
              <a:rPr lang="ru-RU" dirty="0" smtClean="0"/>
              <a:t> зависимостей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101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 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Все текущие модели, близкие к </a:t>
            </a:r>
            <a:r>
              <a:rPr lang="en-US" dirty="0" smtClean="0"/>
              <a:t>SOTA</a:t>
            </a:r>
            <a:r>
              <a:rPr lang="ru-RU" dirty="0" smtClean="0"/>
              <a:t> – мелкие усовершенствования</a:t>
            </a:r>
            <a:r>
              <a:rPr lang="en-US" dirty="0" smtClean="0"/>
              <a:t> (</a:t>
            </a:r>
            <a:r>
              <a:rPr lang="ru-RU" dirty="0" smtClean="0"/>
              <a:t>используется </a:t>
            </a:r>
            <a:r>
              <a:rPr lang="en-US" dirty="0" err="1" smtClean="0"/>
              <a:t>ELMo</a:t>
            </a:r>
            <a:r>
              <a:rPr lang="en-US" dirty="0" smtClean="0"/>
              <a:t> + </a:t>
            </a:r>
            <a:r>
              <a:rPr lang="ru-RU" dirty="0" smtClean="0"/>
              <a:t>что-то</a:t>
            </a:r>
            <a:r>
              <a:rPr lang="en-US" dirty="0" smtClean="0"/>
              <a:t>)</a:t>
            </a:r>
            <a:r>
              <a:rPr lang="ru-RU" dirty="0" smtClean="0"/>
              <a:t> над </a:t>
            </a:r>
            <a:r>
              <a:rPr lang="en-US" i="1" dirty="0" err="1" smtClean="0"/>
              <a:t>Dozat</a:t>
            </a:r>
            <a:r>
              <a:rPr lang="en-US" i="1" dirty="0" smtClean="0"/>
              <a:t> &amp; Manning (2017)</a:t>
            </a:r>
          </a:p>
          <a:p>
            <a:pPr marL="0" indent="0">
              <a:buNone/>
            </a:pPr>
            <a:endParaRPr lang="ru-RU" i="1" dirty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5" y="1962485"/>
            <a:ext cx="6435715" cy="317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891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Современные </a:t>
            </a:r>
            <a:r>
              <a:rPr lang="ru-RU" dirty="0" err="1"/>
              <a:t>парсеры</a:t>
            </a:r>
            <a:r>
              <a:rPr lang="ru-RU" dirty="0"/>
              <a:t> составляющих</a:t>
            </a:r>
            <a:br>
              <a:rPr lang="ru-RU" dirty="0"/>
            </a:b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102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05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 </a:t>
            </a:r>
            <a:r>
              <a:rPr lang="ru-RU" dirty="0"/>
              <a:t>без механизма внимания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 основных части </a:t>
            </a:r>
            <a:r>
              <a:rPr lang="ru-RU" dirty="0" err="1"/>
              <a:t>нейросети</a:t>
            </a:r>
            <a:r>
              <a:rPr lang="ru-RU" dirty="0"/>
              <a:t> – </a:t>
            </a:r>
            <a:r>
              <a:rPr lang="ru-RU" dirty="0" err="1"/>
              <a:t>энкодер</a:t>
            </a:r>
            <a:r>
              <a:rPr lang="ru-RU" dirty="0"/>
              <a:t> и декодер (обе состоящие из рекуррентных слоев). </a:t>
            </a:r>
            <a:r>
              <a:rPr lang="ru-RU" dirty="0" err="1"/>
              <a:t>Энкодер</a:t>
            </a:r>
            <a:r>
              <a:rPr lang="ru-RU" dirty="0"/>
              <a:t> проходит по входу и получает вектор с по всей входной последовательности. Вектор с подается на вход декодеру в каждый момент времени.</a:t>
            </a:r>
          </a:p>
          <a:p>
            <a:r>
              <a:rPr lang="ru-RU" dirty="0"/>
              <a:t>Минусы: весь вход</a:t>
            </a:r>
            <a:br>
              <a:rPr lang="ru-RU" dirty="0"/>
            </a:br>
            <a:r>
              <a:rPr lang="ru-RU" dirty="0"/>
              <a:t>сжимается в один вектор.</a:t>
            </a:r>
            <a:br>
              <a:rPr lang="ru-RU" dirty="0"/>
            </a:br>
            <a:r>
              <a:rPr lang="ru-RU" dirty="0"/>
              <a:t>Качество падает с увеличением длины входа</a:t>
            </a:r>
          </a:p>
          <a:p>
            <a:r>
              <a:rPr lang="ru-RU" dirty="0"/>
              <a:t>Введен в статье</a:t>
            </a:r>
            <a:r>
              <a:rPr lang="en-US" dirty="0"/>
              <a:t> </a:t>
            </a:r>
            <a:r>
              <a:rPr lang="en-US" i="1" dirty="0" err="1"/>
              <a:t>Sutskever</a:t>
            </a:r>
            <a:r>
              <a:rPr lang="en-US" i="1" dirty="0"/>
              <a:t> et al 2014 – “</a:t>
            </a:r>
            <a:r>
              <a:rPr lang="en-US" i="1" dirty="0" err="1"/>
              <a:t>Seqence</a:t>
            </a:r>
            <a:r>
              <a:rPr lang="en-US" i="1" dirty="0"/>
              <a:t> to sequence learning with neural networks”</a:t>
            </a:r>
            <a:endParaRPr lang="ru-RU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103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152" y="2121700"/>
            <a:ext cx="49720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621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механизма внимания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Состояния декодера – </a:t>
            </a:r>
            <a:r>
              <a:rPr lang="en-US" dirty="0"/>
              <a:t>s</a:t>
            </a:r>
            <a:r>
              <a:rPr lang="ru-RU" dirty="0"/>
              <a:t>_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ru-RU" dirty="0" err="1"/>
              <a:t>энкодера</a:t>
            </a:r>
            <a:r>
              <a:rPr lang="ru-RU" dirty="0"/>
              <a:t> – </a:t>
            </a:r>
            <a:r>
              <a:rPr lang="en-US" dirty="0" err="1"/>
              <a:t>h_i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r>
              <a:rPr lang="ru-RU" dirty="0"/>
              <a:t>Введение механизма внимания </a:t>
            </a:r>
            <a:r>
              <a:rPr lang="en-US" dirty="0" err="1"/>
              <a:t>c_i</a:t>
            </a:r>
            <a:r>
              <a:rPr lang="en-US" dirty="0"/>
              <a:t> </a:t>
            </a:r>
            <a:r>
              <a:rPr lang="ru-RU" dirty="0"/>
              <a:t>– мягкое сопоставление каждому выходу части входной последовательности, которая вносит наибольший вклад в формирование данного выхода.</a:t>
            </a:r>
          </a:p>
          <a:p>
            <a:r>
              <a:rPr lang="ru-RU" dirty="0"/>
              <a:t>Качество практически не снижается </a:t>
            </a:r>
            <a:br>
              <a:rPr lang="ru-RU" dirty="0"/>
            </a:br>
            <a:r>
              <a:rPr lang="ru-RU" dirty="0"/>
              <a:t>на длинных предложениях.</a:t>
            </a:r>
          </a:p>
          <a:p>
            <a:r>
              <a:rPr lang="ru-RU" dirty="0"/>
              <a:t>Введено в статье </a:t>
            </a:r>
            <a:r>
              <a:rPr lang="en-US" i="1" dirty="0" err="1"/>
              <a:t>Bahdanau</a:t>
            </a:r>
            <a:r>
              <a:rPr lang="en-US" i="1" dirty="0"/>
              <a:t> et al 2014</a:t>
            </a:r>
            <a:br>
              <a:rPr lang="en-US" i="1" dirty="0"/>
            </a:br>
            <a:r>
              <a:rPr lang="en-US" i="1" dirty="0" smtClean="0"/>
              <a:t>“Neural </a:t>
            </a:r>
            <a:r>
              <a:rPr lang="en-US" i="1" dirty="0"/>
              <a:t>Machine Translation by Jointly Learning </a:t>
            </a:r>
            <a:br>
              <a:rPr lang="en-US" i="1" dirty="0"/>
            </a:br>
            <a:r>
              <a:rPr lang="en-US" i="1" dirty="0"/>
              <a:t>to Align and </a:t>
            </a:r>
            <a:r>
              <a:rPr lang="en-US" i="1" dirty="0" smtClean="0"/>
              <a:t>Translate”</a:t>
            </a:r>
            <a:endParaRPr lang="ru-RU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104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1743565"/>
            <a:ext cx="1552575" cy="323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765" y="1610215"/>
            <a:ext cx="1114425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050" y="1623954"/>
            <a:ext cx="1657350" cy="600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1762066"/>
            <a:ext cx="1247775" cy="323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905" y="1795403"/>
            <a:ext cx="2314575" cy="257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1189" y="2751770"/>
            <a:ext cx="2076450" cy="195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038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Приложение к задаче </a:t>
            </a:r>
            <a:r>
              <a:rPr lang="ru-RU" dirty="0" err="1"/>
              <a:t>парсинга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Работа с деревьями </a:t>
            </a:r>
            <a:br>
              <a:rPr lang="ru-RU" dirty="0"/>
            </a:br>
            <a:r>
              <a:rPr lang="ru-RU" dirty="0"/>
              <a:t>составляющих</a:t>
            </a:r>
          </a:p>
          <a:p>
            <a:r>
              <a:rPr lang="en-US" dirty="0"/>
              <a:t>F-</a:t>
            </a:r>
            <a:r>
              <a:rPr lang="ru-RU" dirty="0"/>
              <a:t>мера одной конструкции</a:t>
            </a:r>
            <a:br>
              <a:rPr lang="ru-RU" dirty="0"/>
            </a:br>
            <a:r>
              <a:rPr lang="ru-RU" dirty="0"/>
              <a:t>на </a:t>
            </a:r>
            <a:r>
              <a:rPr lang="en-US" dirty="0"/>
              <a:t>PTB – 0.925</a:t>
            </a:r>
          </a:p>
          <a:p>
            <a:r>
              <a:rPr lang="en-US" dirty="0"/>
              <a:t>F-</a:t>
            </a:r>
            <a:r>
              <a:rPr lang="ru-RU" dirty="0"/>
              <a:t>мера ансамбля </a:t>
            </a:r>
            <a:br>
              <a:rPr lang="ru-RU" dirty="0"/>
            </a:br>
            <a:r>
              <a:rPr lang="ru-RU" dirty="0"/>
              <a:t>на </a:t>
            </a:r>
            <a:r>
              <a:rPr lang="en-US" dirty="0"/>
              <a:t>PTB – 0.92</a:t>
            </a:r>
            <a:r>
              <a:rPr lang="ru-RU" dirty="0"/>
              <a:t>8</a:t>
            </a:r>
          </a:p>
          <a:p>
            <a:r>
              <a:rPr lang="ru-RU" dirty="0"/>
              <a:t>Введено в статье</a:t>
            </a:r>
            <a:br>
              <a:rPr lang="ru-RU" dirty="0"/>
            </a:br>
            <a:r>
              <a:rPr lang="en-US" i="1" dirty="0" err="1"/>
              <a:t>Vinyals</a:t>
            </a:r>
            <a:r>
              <a:rPr lang="en-US" i="1" dirty="0"/>
              <a:t> et al 2014</a:t>
            </a:r>
            <a:br>
              <a:rPr lang="en-US" i="1" dirty="0"/>
            </a:br>
            <a:r>
              <a:rPr lang="en-US" i="1" dirty="0"/>
              <a:t>“Grammar as a foreign </a:t>
            </a:r>
            <a:br>
              <a:rPr lang="en-US" i="1" dirty="0"/>
            </a:br>
            <a:r>
              <a:rPr lang="en-US" i="1" dirty="0"/>
              <a:t>language</a:t>
            </a:r>
            <a:r>
              <a:rPr lang="en-US" dirty="0"/>
              <a:t>”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105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890" y="2751770"/>
            <a:ext cx="4848225" cy="1847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930" y="1093622"/>
            <a:ext cx="452437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793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Span extractor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Идея: давайте для каждого 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, j + 1) </a:t>
            </a:r>
            <a:r>
              <a:rPr lang="ru-RU" dirty="0" smtClean="0"/>
              <a:t>предсказывать тип скобки (включая отсутствие), начинающейся с </a:t>
            </a:r>
            <a:r>
              <a:rPr lang="en-US" dirty="0" err="1" smtClean="0"/>
              <a:t>i</a:t>
            </a:r>
            <a:r>
              <a:rPr lang="en-US" dirty="0" smtClean="0"/>
              <a:t>-</a:t>
            </a:r>
            <a:r>
              <a:rPr lang="ru-RU" dirty="0" err="1" smtClean="0"/>
              <a:t>го</a:t>
            </a:r>
            <a:r>
              <a:rPr lang="ru-RU" dirty="0" smtClean="0"/>
              <a:t> </a:t>
            </a:r>
            <a:r>
              <a:rPr lang="ru-RU" dirty="0" err="1" smtClean="0"/>
              <a:t>токена</a:t>
            </a:r>
            <a:r>
              <a:rPr lang="ru-RU" dirty="0" smtClean="0"/>
              <a:t> и заканчивающейся на </a:t>
            </a:r>
            <a:r>
              <a:rPr lang="en-US" dirty="0" smtClean="0"/>
              <a:t>j-</a:t>
            </a:r>
            <a:r>
              <a:rPr lang="ru-RU" dirty="0" smtClean="0"/>
              <a:t>ом</a:t>
            </a:r>
          </a:p>
          <a:p>
            <a:r>
              <a:rPr lang="ru-RU" dirty="0" smtClean="0"/>
              <a:t>В качестве признаков давайте использовать конкатенацию разниц </a:t>
            </a:r>
            <a:r>
              <a:rPr lang="en-US" dirty="0" smtClean="0"/>
              <a:t>j</a:t>
            </a:r>
            <a:r>
              <a:rPr lang="ru-RU" dirty="0" smtClean="0"/>
              <a:t>-го и </a:t>
            </a:r>
            <a:r>
              <a:rPr lang="en-US" dirty="0" err="1" smtClean="0"/>
              <a:t>i</a:t>
            </a:r>
            <a:r>
              <a:rPr lang="en-US" dirty="0" smtClean="0"/>
              <a:t>-</a:t>
            </a:r>
            <a:r>
              <a:rPr lang="ru-RU" dirty="0" err="1" smtClean="0"/>
              <a:t>го</a:t>
            </a:r>
            <a:r>
              <a:rPr lang="ru-RU" dirty="0" smtClean="0"/>
              <a:t> выхода прямого и обратного </a:t>
            </a:r>
            <a:r>
              <a:rPr lang="en-US" dirty="0" smtClean="0"/>
              <a:t>LSTM</a:t>
            </a:r>
          </a:p>
          <a:p>
            <a:r>
              <a:rPr lang="ru-RU" dirty="0" smtClean="0"/>
              <a:t>Лучшее дерево выбирается с помощью </a:t>
            </a:r>
            <a:r>
              <a:rPr lang="en-US" dirty="0" smtClean="0"/>
              <a:t>CYK</a:t>
            </a:r>
            <a:r>
              <a:rPr lang="ru-RU" dirty="0" smtClean="0"/>
              <a:t>-подобного динамического алгоритма</a:t>
            </a:r>
          </a:p>
          <a:p>
            <a:r>
              <a:rPr lang="ru-RU" dirty="0" smtClean="0"/>
              <a:t>В качестве функции потерь используем </a:t>
            </a:r>
            <a:r>
              <a:rPr lang="en-US" dirty="0"/>
              <a:t>M</a:t>
            </a:r>
            <a:r>
              <a:rPr lang="en-US" dirty="0" smtClean="0"/>
              <a:t>ax-margin</a:t>
            </a:r>
          </a:p>
          <a:p>
            <a:r>
              <a:rPr lang="ru-RU" dirty="0" smtClean="0"/>
              <a:t>Введено в работе </a:t>
            </a:r>
            <a:r>
              <a:rPr lang="en-US" i="1" dirty="0"/>
              <a:t>Stern et al (2017) A Minimal Span-Based Neural Constituency Parser</a:t>
            </a:r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106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7878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SOTA</a:t>
            </a:r>
            <a:r>
              <a:rPr lang="ru-RU" dirty="0" smtClean="0"/>
              <a:t> </a:t>
            </a:r>
            <a:r>
              <a:rPr lang="en-US" dirty="0" smtClean="0"/>
              <a:t>span</a:t>
            </a:r>
            <a:r>
              <a:rPr lang="ru-RU" dirty="0" smtClean="0"/>
              <a:t> </a:t>
            </a:r>
            <a:r>
              <a:rPr lang="en-US" dirty="0" smtClean="0"/>
              <a:t>extractor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 работе </a:t>
            </a:r>
            <a:r>
              <a:rPr lang="en-US" i="1" dirty="0" err="1" smtClean="0"/>
              <a:t>Kitaev</a:t>
            </a:r>
            <a:r>
              <a:rPr lang="en-US" i="1" dirty="0" smtClean="0"/>
              <a:t> </a:t>
            </a:r>
            <a:r>
              <a:rPr lang="en-US" i="1" dirty="0"/>
              <a:t>&amp; Klein (2018) Constituency Parsing with a Self-Attentive </a:t>
            </a:r>
            <a:r>
              <a:rPr lang="en-US" i="1" dirty="0" smtClean="0"/>
              <a:t>Encoder </a:t>
            </a:r>
            <a:r>
              <a:rPr lang="ru-RU" dirty="0" smtClean="0"/>
              <a:t>вводится доработанный </a:t>
            </a:r>
            <a:r>
              <a:rPr lang="en-US" dirty="0" smtClean="0"/>
              <a:t>span-extractor</a:t>
            </a:r>
          </a:p>
          <a:p>
            <a:r>
              <a:rPr lang="ru-RU" dirty="0" smtClean="0"/>
              <a:t>Ключевое отличие – вместо </a:t>
            </a:r>
            <a:r>
              <a:rPr lang="en-US" dirty="0" smtClean="0"/>
              <a:t>RNN-</a:t>
            </a:r>
            <a:r>
              <a:rPr lang="ru-RU" dirty="0" err="1" smtClean="0"/>
              <a:t>энкодера</a:t>
            </a:r>
            <a:r>
              <a:rPr lang="ru-RU" dirty="0" smtClean="0"/>
              <a:t> используется </a:t>
            </a:r>
            <a:r>
              <a:rPr lang="ru-RU" dirty="0" err="1" smtClean="0"/>
              <a:t>трансформер</a:t>
            </a:r>
            <a:r>
              <a:rPr lang="ru-RU" dirty="0" smtClean="0"/>
              <a:t>.</a:t>
            </a:r>
            <a:br>
              <a:rPr lang="ru-RU" dirty="0" smtClean="0"/>
            </a:br>
            <a:r>
              <a:rPr lang="ru-RU" dirty="0" smtClean="0"/>
              <a:t>Теперь прямого и обратного </a:t>
            </a:r>
            <a:r>
              <a:rPr lang="en-US" dirty="0" smtClean="0"/>
              <a:t>RNN </a:t>
            </a:r>
            <a:r>
              <a:rPr lang="ru-RU" dirty="0" smtClean="0"/>
              <a:t>нет, поэтому в качестве признаков </a:t>
            </a:r>
            <a:r>
              <a:rPr lang="ru-RU" dirty="0" err="1" smtClean="0"/>
              <a:t>спана</a:t>
            </a:r>
            <a:r>
              <a:rPr lang="ru-RU" dirty="0" smtClean="0"/>
              <a:t> используем                                , где      - четные координаты выхода </a:t>
            </a:r>
            <a:r>
              <a:rPr lang="ru-RU" dirty="0" err="1" smtClean="0"/>
              <a:t>трансформера</a:t>
            </a:r>
            <a:r>
              <a:rPr lang="ru-RU" dirty="0" smtClean="0"/>
              <a:t> для </a:t>
            </a:r>
            <a:r>
              <a:rPr lang="en-US" dirty="0" err="1" smtClean="0"/>
              <a:t>i</a:t>
            </a:r>
            <a:r>
              <a:rPr lang="en-US" dirty="0" smtClean="0"/>
              <a:t>-</a:t>
            </a:r>
            <a:r>
              <a:rPr lang="ru-RU" dirty="0" err="1" smtClean="0"/>
              <a:t>го</a:t>
            </a:r>
            <a:r>
              <a:rPr lang="ru-RU" dirty="0" smtClean="0"/>
              <a:t> </a:t>
            </a:r>
            <a:r>
              <a:rPr lang="ru-RU" dirty="0" err="1" smtClean="0"/>
              <a:t>токена</a:t>
            </a:r>
            <a:r>
              <a:rPr lang="ru-RU" dirty="0" smtClean="0"/>
              <a:t>, а      - нечетные координаты</a:t>
            </a:r>
          </a:p>
          <a:p>
            <a:r>
              <a:rPr lang="ru-RU" dirty="0" smtClean="0"/>
              <a:t>В </a:t>
            </a:r>
            <a:r>
              <a:rPr lang="ru-RU" dirty="0" err="1" smtClean="0"/>
              <a:t>энкодере</a:t>
            </a:r>
            <a:r>
              <a:rPr lang="ru-RU" dirty="0" smtClean="0"/>
              <a:t> вместо </a:t>
            </a:r>
            <a:r>
              <a:rPr lang="ru-RU" dirty="0" err="1" smtClean="0"/>
              <a:t>эмбеддингов</a:t>
            </a:r>
            <a:r>
              <a:rPr lang="ru-RU" dirty="0" smtClean="0"/>
              <a:t> + </a:t>
            </a:r>
            <a:r>
              <a:rPr lang="en-US" dirty="0" err="1" smtClean="0"/>
              <a:t>CharCNN</a:t>
            </a:r>
            <a:r>
              <a:rPr lang="en-US" dirty="0" smtClean="0"/>
              <a:t> </a:t>
            </a:r>
            <a:r>
              <a:rPr lang="ru-RU" dirty="0" smtClean="0"/>
              <a:t>используется </a:t>
            </a:r>
            <a:r>
              <a:rPr lang="en-US" dirty="0" err="1" smtClean="0"/>
              <a:t>ELMo</a:t>
            </a:r>
            <a:endParaRPr lang="ru-RU" dirty="0"/>
          </a:p>
          <a:p>
            <a:r>
              <a:rPr lang="ru-RU" dirty="0" smtClean="0"/>
              <a:t>В работе </a:t>
            </a:r>
            <a:r>
              <a:rPr lang="en-US" i="1" dirty="0" err="1" smtClean="0"/>
              <a:t>Kitaev</a:t>
            </a:r>
            <a:r>
              <a:rPr lang="en-US" i="1" dirty="0"/>
              <a:t> et al (2019) Multilingual Constituency Parsing with Self-Attention and </a:t>
            </a:r>
            <a:r>
              <a:rPr lang="en-US" i="1" dirty="0" smtClean="0"/>
              <a:t>Pre-Training</a:t>
            </a:r>
            <a:r>
              <a:rPr lang="ru-RU" i="1" dirty="0" smtClean="0"/>
              <a:t> </a:t>
            </a:r>
            <a:r>
              <a:rPr lang="ru-RU" dirty="0" smtClean="0"/>
              <a:t>вместо </a:t>
            </a:r>
            <a:r>
              <a:rPr lang="en-US" dirty="0" err="1" smtClean="0"/>
              <a:t>ELMo</a:t>
            </a:r>
            <a:r>
              <a:rPr lang="en-US" dirty="0" smtClean="0"/>
              <a:t> </a:t>
            </a:r>
            <a:r>
              <a:rPr lang="ru-RU" dirty="0" smtClean="0"/>
              <a:t>используется </a:t>
            </a:r>
            <a:r>
              <a:rPr lang="en-US" dirty="0" smtClean="0"/>
              <a:t>BERT</a:t>
            </a:r>
          </a:p>
          <a:p>
            <a:r>
              <a:rPr lang="ru-RU" dirty="0" smtClean="0"/>
              <a:t>С </a:t>
            </a:r>
            <a:r>
              <a:rPr lang="en-US" dirty="0" smtClean="0"/>
              <a:t>BERT </a:t>
            </a:r>
            <a:r>
              <a:rPr lang="ru-RU" dirty="0" smtClean="0"/>
              <a:t>на </a:t>
            </a:r>
            <a:r>
              <a:rPr lang="en-US" dirty="0" smtClean="0"/>
              <a:t>F1 </a:t>
            </a:r>
            <a:r>
              <a:rPr lang="ru-RU" dirty="0" smtClean="0"/>
              <a:t>на </a:t>
            </a:r>
            <a:r>
              <a:rPr lang="en-US" dirty="0" smtClean="0"/>
              <a:t>PTB 95.81, c </a:t>
            </a:r>
            <a:r>
              <a:rPr lang="en-US" dirty="0" err="1" smtClean="0"/>
              <a:t>ELMo</a:t>
            </a:r>
            <a:r>
              <a:rPr lang="en-US" dirty="0" smtClean="0"/>
              <a:t> – 95.21, </a:t>
            </a:r>
            <a:r>
              <a:rPr lang="ru-RU" dirty="0" smtClean="0"/>
              <a:t>без них – 93.72</a:t>
            </a:r>
            <a:endParaRPr lang="en-US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107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 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437" y="2616755"/>
            <a:ext cx="1771650" cy="26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060" y="2607230"/>
            <a:ext cx="219075" cy="285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924" y="2902667"/>
            <a:ext cx="2190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382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SOTA</a:t>
            </a:r>
            <a:r>
              <a:rPr lang="ru-RU" dirty="0" smtClean="0"/>
              <a:t> с </a:t>
            </a:r>
            <a:r>
              <a:rPr lang="en-US" dirty="0" smtClean="0"/>
              <a:t>multi-task learning: HPSG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Идея: давайте одновременно учить </a:t>
            </a:r>
            <a:r>
              <a:rPr lang="ru-RU" dirty="0" err="1" smtClean="0"/>
              <a:t>парсер</a:t>
            </a:r>
            <a:r>
              <a:rPr lang="ru-RU" dirty="0" smtClean="0"/>
              <a:t> зависимостей и </a:t>
            </a:r>
            <a:r>
              <a:rPr lang="ru-RU" dirty="0" err="1" smtClean="0"/>
              <a:t>парсер</a:t>
            </a:r>
            <a:r>
              <a:rPr lang="ru-RU" dirty="0" smtClean="0"/>
              <a:t> составляющих на одних и тех же деревьях. Качество в результате лучше,</a:t>
            </a:r>
            <a:r>
              <a:rPr lang="en-US" dirty="0" smtClean="0"/>
              <a:t> </a:t>
            </a:r>
            <a:r>
              <a:rPr lang="ru-RU" dirty="0" smtClean="0"/>
              <a:t>чем если учить модели по-отдельности</a:t>
            </a:r>
            <a:r>
              <a:rPr lang="en-US" dirty="0" smtClean="0"/>
              <a:t>!</a:t>
            </a:r>
          </a:p>
          <a:p>
            <a:r>
              <a:rPr lang="ru-RU" dirty="0" smtClean="0"/>
              <a:t>Введено в статье </a:t>
            </a:r>
            <a:r>
              <a:rPr lang="en-US" i="1" dirty="0" smtClean="0"/>
              <a:t>Zhou </a:t>
            </a:r>
            <a:r>
              <a:rPr lang="en-US" i="1" dirty="0"/>
              <a:t>&amp; Zhao (2019) Head-Driven Phrase Structure Grammar Parsing on Penn Treebank</a:t>
            </a:r>
            <a:endParaRPr lang="ru-RU" i="1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108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 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5" y="2897322"/>
            <a:ext cx="7324725" cy="218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74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Основные корпуса синтаксической разметки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Penn Treebank (PTB)</a:t>
            </a:r>
          </a:p>
          <a:p>
            <a:pPr lvl="1"/>
            <a:r>
              <a:rPr lang="ru-RU" dirty="0"/>
              <a:t>Его WSJ секция, состоящая из около 1 млн токенов, до сих пор является золотым стандартом в задаче синтаксического парсинга</a:t>
            </a:r>
            <a:endParaRPr lang="en-US" dirty="0"/>
          </a:p>
          <a:p>
            <a:pPr lvl="1"/>
            <a:r>
              <a:rPr lang="ru-RU" dirty="0"/>
              <a:t>На самом деле состоит из деревьев составляющих, но есть общепринятные средства перевода в деревья зависимости.</a:t>
            </a:r>
            <a:endParaRPr lang="en-US" dirty="0"/>
          </a:p>
          <a:p>
            <a:pPr lvl="1"/>
            <a:r>
              <a:rPr lang="ru-RU" dirty="0"/>
              <a:t>Корпуса нет в свободном доступе (нужна подписка). Последняя версия</a:t>
            </a:r>
            <a:r>
              <a:rPr lang="en-US" dirty="0"/>
              <a:t> –</a:t>
            </a:r>
            <a:r>
              <a:rPr lang="ru-RU" dirty="0"/>
              <a:t> 1999г.</a:t>
            </a:r>
            <a:endParaRPr lang="en-US" dirty="0"/>
          </a:p>
          <a:p>
            <a:r>
              <a:rPr lang="en-US" dirty="0"/>
              <a:t>Universal </a:t>
            </a:r>
            <a:r>
              <a:rPr lang="en-US" dirty="0" err="1"/>
              <a:t>Dependecies</a:t>
            </a:r>
            <a:r>
              <a:rPr lang="en-US" dirty="0"/>
              <a:t> (UD)</a:t>
            </a:r>
          </a:p>
          <a:p>
            <a:pPr lvl="1"/>
            <a:r>
              <a:rPr lang="ru-RU" dirty="0"/>
              <a:t>Разметка деревьев зависимости для различных языков, сделанная в единообразной нотации. Порядка 0.5 млн токенов для английского языка.</a:t>
            </a:r>
          </a:p>
          <a:p>
            <a:pPr lvl="1"/>
            <a:r>
              <a:rPr lang="ru-RU" dirty="0"/>
              <a:t>Может немного проигровать разметке в принятой в конкретном языке нотации, но позволяет использовать кросс-языковые модели.</a:t>
            </a:r>
          </a:p>
          <a:p>
            <a:pPr lvl="1"/>
            <a:r>
              <a:rPr lang="ru-RU" dirty="0"/>
              <a:t>Все корпуса в свободном доступе и пополняются. Для многих языков размер корпусов UD больше чем в других источниках (так, для русского 1.2 млн токенов)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16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Первые попытки формализации - </a:t>
            </a:r>
            <a:r>
              <a:rPr lang="en-US" dirty="0"/>
              <a:t>CFG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  <a:p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906565"/>
            <a:ext cx="7754488" cy="386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62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вывода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1690" y="1167594"/>
            <a:ext cx="4775479" cy="334328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1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Построение вывода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Сверху вниз</a:t>
            </a:r>
          </a:p>
          <a:p>
            <a:pPr lvl="1"/>
            <a:r>
              <a:rPr lang="ru-RU" dirty="0"/>
              <a:t>Никогда не строит разборы, которые не приведут к корректному разбору</a:t>
            </a:r>
          </a:p>
          <a:p>
            <a:pPr lvl="1"/>
            <a:r>
              <a:rPr lang="ru-RU" dirty="0"/>
              <a:t>Строит разборы, которые не связаны со входными предложениями</a:t>
            </a:r>
          </a:p>
          <a:p>
            <a:r>
              <a:rPr lang="ru-RU" dirty="0"/>
              <a:t>Снизу вверх</a:t>
            </a:r>
          </a:p>
          <a:p>
            <a:pPr lvl="1"/>
            <a:r>
              <a:rPr lang="ru-RU" dirty="0"/>
              <a:t>Никогда не строит структур, не связанных с входным предложением</a:t>
            </a:r>
          </a:p>
          <a:p>
            <a:pPr lvl="1"/>
            <a:r>
              <a:rPr lang="ru-RU" dirty="0"/>
              <a:t>Может </a:t>
            </a:r>
            <a:r>
              <a:rPr lang="ru-RU" dirty="0" err="1"/>
              <a:t>стрить</a:t>
            </a:r>
            <a:r>
              <a:rPr lang="ru-RU" dirty="0"/>
              <a:t> разборы, не выводящиеся из стартового символа.</a:t>
            </a:r>
          </a:p>
          <a:p>
            <a:r>
              <a:rPr lang="en-US" dirty="0"/>
              <a:t>CYK – </a:t>
            </a:r>
            <a:r>
              <a:rPr lang="ru-RU" dirty="0"/>
              <a:t>снизу вверх, но эффективно (сложность </a:t>
            </a:r>
            <a:r>
              <a:rPr lang="en-US" dirty="0"/>
              <a:t>O(n^3*|N|) </a:t>
            </a:r>
            <a:r>
              <a:rPr lang="ru-RU" dirty="0"/>
              <a:t>)</a:t>
            </a:r>
          </a:p>
          <a:p>
            <a:r>
              <a:rPr lang="ru-RU" dirty="0" err="1"/>
              <a:t>Эрли</a:t>
            </a:r>
            <a:r>
              <a:rPr lang="ru-RU" dirty="0"/>
              <a:t> – сверху вниз и тоже эффективно</a:t>
            </a:r>
            <a:r>
              <a:rPr lang="en-US" dirty="0"/>
              <a:t> </a:t>
            </a:r>
            <a:r>
              <a:rPr lang="ru-RU" dirty="0"/>
              <a:t>(сложность </a:t>
            </a:r>
            <a:r>
              <a:rPr lang="en-US" dirty="0"/>
              <a:t>O(n^3) </a:t>
            </a:r>
            <a:r>
              <a:rPr lang="ru-RU" dirty="0"/>
              <a:t>)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04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применения алгоритма </a:t>
            </a:r>
            <a:r>
              <a:rPr lang="en-US" dirty="0"/>
              <a:t>CYK</a:t>
            </a:r>
            <a:endParaRPr lang="ru-R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590" y="726544"/>
            <a:ext cx="6120680" cy="411345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162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</a:t>
            </a:r>
            <a:r>
              <a:rPr lang="en-US" dirty="0"/>
              <a:t>CFG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6604"/>
            <a:ext cx="8218488" cy="3789422"/>
          </a:xfrm>
        </p:spPr>
        <p:txBody>
          <a:bodyPr>
            <a:normAutofit/>
          </a:bodyPr>
          <a:lstStyle/>
          <a:p>
            <a:r>
              <a:rPr lang="ru-RU" dirty="0"/>
              <a:t>Делает очень сильные предположения о независимости разборов от</a:t>
            </a:r>
            <a:r>
              <a:rPr lang="en-US" dirty="0"/>
              <a:t>:</a:t>
            </a:r>
          </a:p>
          <a:p>
            <a:pPr lvl="1"/>
            <a:r>
              <a:rPr lang="ru-RU" dirty="0"/>
              <a:t>Лексической независимости</a:t>
            </a:r>
            <a:r>
              <a:rPr lang="en-US" dirty="0"/>
              <a:t>: </a:t>
            </a:r>
            <a:r>
              <a:rPr lang="ru-RU" dirty="0"/>
              <a:t>независимость фразовой структуры от слов</a:t>
            </a:r>
          </a:p>
          <a:p>
            <a:pPr lvl="1"/>
            <a:r>
              <a:rPr lang="ru-RU" dirty="0"/>
              <a:t>Структурной независимости</a:t>
            </a:r>
            <a:r>
              <a:rPr lang="en-US" dirty="0"/>
              <a:t>: </a:t>
            </a:r>
            <a:r>
              <a:rPr lang="ru-RU" dirty="0"/>
              <a:t>независимость разбора данной фразы от разбора выше по дереву</a:t>
            </a:r>
          </a:p>
          <a:p>
            <a:r>
              <a:rPr lang="ru-RU" dirty="0"/>
              <a:t>Оба предположения неверны. Возникают следующие проблемы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ru-RU" dirty="0"/>
              <a:t>Согласование</a:t>
            </a:r>
            <a:endParaRPr lang="en-US" dirty="0"/>
          </a:p>
          <a:p>
            <a:pPr lvl="1"/>
            <a:r>
              <a:rPr lang="ru-RU" dirty="0"/>
              <a:t>Сочинение</a:t>
            </a:r>
          </a:p>
          <a:p>
            <a:pPr lvl="1"/>
            <a:r>
              <a:rPr lang="ru-RU" dirty="0"/>
              <a:t>Неоднозначность подключения подструктур</a:t>
            </a:r>
            <a:endParaRPr lang="en-US" dirty="0"/>
          </a:p>
          <a:p>
            <a:pPr lvl="1"/>
            <a:r>
              <a:rPr lang="ru-RU" dirty="0"/>
              <a:t>Зависимость разбора дочерней составляющей от родительской.</a:t>
            </a:r>
          </a:p>
          <a:p>
            <a:pPr lvl="1"/>
            <a:r>
              <a:rPr lang="ru-RU" dirty="0"/>
              <a:t>И т. п.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1804844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</a:t>
            </a:r>
            <a:r>
              <a:rPr lang="en-US" dirty="0"/>
              <a:t>CFG: </a:t>
            </a:r>
            <a:r>
              <a:rPr lang="ru-RU" dirty="0"/>
              <a:t>согласование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Проблемы согласования по разным категориям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ru-RU" dirty="0"/>
              <a:t>Согласование </a:t>
            </a:r>
            <a:r>
              <a:rPr lang="ru-RU"/>
              <a:t>по лицу. </a:t>
            </a:r>
            <a:r>
              <a:rPr lang="ru-RU" dirty="0"/>
              <a:t>Пример</a:t>
            </a:r>
            <a:r>
              <a:rPr lang="en-US" dirty="0"/>
              <a:t>: I speaks English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 Согласование по числу. Пример</a:t>
            </a:r>
            <a:r>
              <a:rPr lang="en-US" dirty="0"/>
              <a:t>: Those dog</a:t>
            </a:r>
          </a:p>
          <a:p>
            <a:pPr lvl="1"/>
            <a:r>
              <a:rPr lang="ru-RU" dirty="0"/>
              <a:t>Согласование по падежу. </a:t>
            </a:r>
            <a:r>
              <a:rPr lang="en-US" dirty="0"/>
              <a:t>I gave he the book</a:t>
            </a:r>
          </a:p>
          <a:p>
            <a:pPr lvl="1"/>
            <a:r>
              <a:rPr lang="ru-RU" dirty="0"/>
              <a:t>Множество других категорий, по которым тоже должно быть согласование</a:t>
            </a:r>
          </a:p>
          <a:p>
            <a:r>
              <a:rPr lang="ru-RU" dirty="0"/>
              <a:t>Можно решить с помощью </a:t>
            </a:r>
            <a:r>
              <a:rPr lang="ru-RU" dirty="0" err="1"/>
              <a:t>субкатегоризаций</a:t>
            </a:r>
            <a:r>
              <a:rPr lang="ru-RU" dirty="0"/>
              <a:t>.</a:t>
            </a:r>
          </a:p>
          <a:p>
            <a:pPr marL="357187" lvl="1" indent="0">
              <a:buNone/>
            </a:pPr>
            <a:r>
              <a:rPr lang="ru-RU" dirty="0"/>
              <a:t>Пример решения проблемы согласования по числу</a:t>
            </a:r>
            <a:r>
              <a:rPr lang="en-US" dirty="0"/>
              <a:t>:</a:t>
            </a:r>
          </a:p>
          <a:p>
            <a:pPr lvl="1"/>
            <a:r>
              <a:rPr lang="ru-RU" dirty="0"/>
              <a:t>Ко всем фразам, для членов которых хотим видеть согласование добавляем метки единственного числа </a:t>
            </a:r>
            <a:r>
              <a:rPr lang="en-US" dirty="0"/>
              <a:t>(Sg) </a:t>
            </a:r>
            <a:r>
              <a:rPr lang="ru-RU" dirty="0"/>
              <a:t>и множественного </a:t>
            </a:r>
            <a:r>
              <a:rPr lang="en-US" dirty="0"/>
              <a:t>(Pl)</a:t>
            </a:r>
          </a:p>
          <a:p>
            <a:pPr lvl="1"/>
            <a:r>
              <a:rPr lang="ru-RU" dirty="0"/>
              <a:t>Получаются правила </a:t>
            </a:r>
            <a:r>
              <a:rPr lang="en-US" dirty="0" err="1"/>
              <a:t>SgS</a:t>
            </a:r>
            <a:r>
              <a:rPr lang="en-US" dirty="0"/>
              <a:t> -&gt; </a:t>
            </a:r>
            <a:r>
              <a:rPr lang="en-US" dirty="0" err="1"/>
              <a:t>SgNP</a:t>
            </a:r>
            <a:r>
              <a:rPr lang="en-US" dirty="0"/>
              <a:t> </a:t>
            </a:r>
            <a:r>
              <a:rPr lang="en-US" dirty="0" err="1"/>
              <a:t>SgVP</a:t>
            </a:r>
            <a:r>
              <a:rPr lang="en-US" dirty="0"/>
              <a:t>, </a:t>
            </a:r>
            <a:r>
              <a:rPr lang="en-US" dirty="0" err="1"/>
              <a:t>PlNP</a:t>
            </a:r>
            <a:r>
              <a:rPr lang="en-US" dirty="0"/>
              <a:t> -&gt; </a:t>
            </a:r>
            <a:r>
              <a:rPr lang="en-US" dirty="0" err="1"/>
              <a:t>PlDet</a:t>
            </a:r>
            <a:r>
              <a:rPr lang="en-US" dirty="0"/>
              <a:t> </a:t>
            </a:r>
            <a:r>
              <a:rPr lang="en-US" dirty="0" err="1"/>
              <a:t>PlNom</a:t>
            </a:r>
            <a:r>
              <a:rPr lang="en-US" dirty="0"/>
              <a:t> </a:t>
            </a:r>
            <a:r>
              <a:rPr lang="ru-RU" dirty="0"/>
              <a:t>и т. п.</a:t>
            </a:r>
          </a:p>
          <a:p>
            <a:r>
              <a:rPr lang="ru-RU" dirty="0"/>
              <a:t>Может решить проблему, но приводит к экспоненциальному росту грамматики (т. к. различные типы согласования должны сочетаться)</a:t>
            </a:r>
          </a:p>
          <a:p>
            <a:pPr marL="357187" lvl="1" indent="0">
              <a:buNone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1238294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</a:t>
            </a:r>
            <a:r>
              <a:rPr lang="en-US" dirty="0"/>
              <a:t>CFG: </a:t>
            </a:r>
            <a:r>
              <a:rPr lang="ru-RU" dirty="0"/>
              <a:t>сочинение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59" y="1200150"/>
            <a:ext cx="8197769" cy="36401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671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Проблемы </a:t>
            </a:r>
            <a:r>
              <a:rPr lang="en-US" dirty="0"/>
              <a:t>CFG: </a:t>
            </a:r>
            <a:r>
              <a:rPr lang="ru-RU" dirty="0"/>
              <a:t>неоднозначность подключения подструктур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84727"/>
            <a:ext cx="8218488" cy="34709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070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Формулировка задачи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Построение по предложению его синтаксического разбора, позволяющего задать структурную зависимость между словами с помощью определенного формализма. 2 основных формализма</a:t>
            </a:r>
            <a:r>
              <a:rPr lang="en-US" dirty="0"/>
              <a:t>:</a:t>
            </a:r>
          </a:p>
          <a:p>
            <a:pPr lvl="1"/>
            <a:r>
              <a:rPr lang="ru-RU" dirty="0"/>
              <a:t>Деревья зависимостей</a:t>
            </a:r>
          </a:p>
          <a:p>
            <a:pPr lvl="1"/>
            <a:r>
              <a:rPr lang="ru-RU" dirty="0"/>
              <a:t>Деревья составляющих</a:t>
            </a:r>
          </a:p>
          <a:p>
            <a:r>
              <a:rPr lang="ru-RU" dirty="0"/>
              <a:t>Основные методы решения задачи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Rule-based</a:t>
            </a:r>
          </a:p>
          <a:p>
            <a:pPr lvl="1"/>
            <a:r>
              <a:rPr lang="en-US" dirty="0"/>
              <a:t>Rule-based </a:t>
            </a:r>
            <a:r>
              <a:rPr lang="ru-RU" dirty="0"/>
              <a:t>с элементами статистики</a:t>
            </a:r>
          </a:p>
          <a:p>
            <a:pPr lvl="1"/>
            <a:r>
              <a:rPr lang="en-US" dirty="0"/>
              <a:t>Transition-based </a:t>
            </a:r>
            <a:r>
              <a:rPr lang="ru-RU" dirty="0" err="1"/>
              <a:t>парсеры</a:t>
            </a:r>
            <a:endParaRPr lang="en-US" dirty="0"/>
          </a:p>
          <a:p>
            <a:pPr lvl="1"/>
            <a:r>
              <a:rPr lang="ru-RU" dirty="0" err="1"/>
              <a:t>Графовые</a:t>
            </a:r>
            <a:r>
              <a:rPr lang="ru-RU" dirty="0"/>
              <a:t> </a:t>
            </a:r>
            <a:r>
              <a:rPr lang="ru-RU" dirty="0" err="1"/>
              <a:t>парсеры</a:t>
            </a:r>
            <a:endParaRPr lang="ru-RU" dirty="0"/>
          </a:p>
          <a:p>
            <a:pPr lvl="1"/>
            <a:r>
              <a:rPr lang="en-US" dirty="0"/>
              <a:t>Sequence-to-sequence</a:t>
            </a:r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5530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решения проблем </a:t>
            </a:r>
            <a:r>
              <a:rPr lang="en-US" dirty="0"/>
              <a:t>CFG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18488" cy="3756864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Многие проблемы можно решить с помощью</a:t>
            </a:r>
            <a:r>
              <a:rPr lang="en-US" dirty="0"/>
              <a:t> c</a:t>
            </a:r>
            <a:r>
              <a:rPr lang="ru-RU" dirty="0" err="1"/>
              <a:t>убкатегоризаций</a:t>
            </a:r>
            <a:r>
              <a:rPr lang="ru-RU" dirty="0"/>
              <a:t>, добавлению информации о типе фразы родителя и лексикализации.</a:t>
            </a:r>
            <a:br>
              <a:rPr lang="ru-RU" dirty="0"/>
            </a:br>
            <a:r>
              <a:rPr lang="ru-RU" dirty="0"/>
              <a:t> Эти способы приводят к огромному разрастанию грамматики. Особенно сильный эффект оказывает лексикализация</a:t>
            </a:r>
            <a:r>
              <a:rPr lang="en-US" dirty="0"/>
              <a:t>: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en-US" dirty="0"/>
          </a:p>
          <a:p>
            <a:r>
              <a:rPr lang="ru-RU" dirty="0"/>
              <a:t>Сложности от разрастания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ru-RU" dirty="0"/>
              <a:t>Либо правила грамматики слишком </a:t>
            </a:r>
            <a:br>
              <a:rPr lang="ru-RU" dirty="0"/>
            </a:br>
            <a:r>
              <a:rPr lang="ru-RU" dirty="0"/>
              <a:t>строгие, и мы не строим многие нужные разборы. В классических системах до 30% предложений даже после ручного редактирования не имеют разборов</a:t>
            </a:r>
          </a:p>
          <a:p>
            <a:pPr lvl="1"/>
            <a:r>
              <a:rPr lang="ru-RU" dirty="0"/>
              <a:t>Либо они слишком мягкие, мы строим слишком много вариантов и не можем выбрать между альтернативными разборами.</a:t>
            </a:r>
          </a:p>
          <a:p>
            <a:pPr lvl="1"/>
            <a:r>
              <a:rPr lang="ru-RU" dirty="0"/>
              <a:t>Увеличение количества правил увеличивает время работы алгоритма</a:t>
            </a:r>
          </a:p>
          <a:p>
            <a:r>
              <a:rPr lang="ru-RU" dirty="0"/>
              <a:t>Чтобы иметь дело с объемной, а значит, скорее всего, мягкой, грамматикой (результатом лексикализации и т. п.) можно добавить к правилам вероятность – </a:t>
            </a:r>
            <a:r>
              <a:rPr lang="en-US" dirty="0"/>
              <a:t>PCFG</a:t>
            </a:r>
            <a:r>
              <a:rPr lang="ru-RU" dirty="0"/>
              <a:t> и искать не все разборы, а самый вероятный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957014"/>
            <a:ext cx="1662286" cy="159215"/>
          </a:xfrm>
        </p:spPr>
        <p:txBody>
          <a:bodyPr/>
          <a:lstStyle/>
          <a:p>
            <a:r>
              <a:rPr lang="en-US" dirty="0"/>
              <a:t>Confidential 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791" y="1882021"/>
            <a:ext cx="3015335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01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Добавление вероятности – переход к </a:t>
            </a:r>
            <a:r>
              <a:rPr lang="en-US" dirty="0"/>
              <a:t>PCFG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18488" cy="380187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Добавим к определению </a:t>
            </a:r>
            <a:r>
              <a:rPr lang="en-US" dirty="0"/>
              <a:t>CFG </a:t>
            </a:r>
            <a:r>
              <a:rPr lang="ru-RU" dirty="0"/>
              <a:t>функцию вероятности </a:t>
            </a:r>
            <a:r>
              <a:rPr lang="en-US" dirty="0"/>
              <a:t>P</a:t>
            </a:r>
            <a:r>
              <a:rPr lang="ru-RU" dirty="0"/>
              <a:t> такую что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ru-RU" dirty="0"/>
              <a:t>Сумма вероятностей всех правил, имеющих в левой части </a:t>
            </a:r>
            <a:r>
              <a:rPr lang="ru-RU" dirty="0" err="1"/>
              <a:t>нетерминал</a:t>
            </a:r>
            <a:r>
              <a:rPr lang="ru-RU" dirty="0"/>
              <a:t> </a:t>
            </a:r>
            <a:r>
              <a:rPr lang="en-US" dirty="0"/>
              <a:t>X </a:t>
            </a:r>
            <a:r>
              <a:rPr lang="ru-RU" dirty="0"/>
              <a:t>должна быть равна 1</a:t>
            </a:r>
            <a:r>
              <a:rPr lang="en-US" dirty="0"/>
              <a:t>:</a:t>
            </a:r>
          </a:p>
          <a:p>
            <a:pPr lvl="1"/>
            <a:r>
              <a:rPr lang="ru-RU" dirty="0"/>
              <a:t>Можем определить вероятность дерева </a:t>
            </a:r>
            <a:r>
              <a:rPr lang="en-US" dirty="0"/>
              <a:t>P(t)</a:t>
            </a:r>
            <a:r>
              <a:rPr lang="ru-RU" dirty="0"/>
              <a:t>, как произведение вероятностей всех правил, используемых при его разборе.</a:t>
            </a:r>
            <a:endParaRPr lang="en-US" dirty="0"/>
          </a:p>
          <a:p>
            <a:pPr lvl="1"/>
            <a:r>
              <a:rPr lang="ru-RU" dirty="0"/>
              <a:t>Сумма вероятностей по всем разбором всех предложений = 1 т. е. получили языковую модель</a:t>
            </a:r>
          </a:p>
          <a:p>
            <a:r>
              <a:rPr lang="ru-RU" dirty="0"/>
              <a:t>Как получить вероятности правил по эталонному корпусу разборов?</a:t>
            </a:r>
          </a:p>
          <a:p>
            <a:pPr lvl="1"/>
            <a:r>
              <a:rPr lang="ru-RU" dirty="0"/>
              <a:t>Вероятности оценим, посчитав на корпусе применения правил</a:t>
            </a:r>
          </a:p>
          <a:p>
            <a:r>
              <a:rPr lang="ru-RU" dirty="0"/>
              <a:t>Обычные проблемы со сглаживанием</a:t>
            </a:r>
          </a:p>
          <a:p>
            <a:pPr lvl="1"/>
            <a:r>
              <a:rPr lang="ru-RU" dirty="0"/>
              <a:t>Не встречающиеся в эталонном корпусе (</a:t>
            </a:r>
            <a:r>
              <a:rPr lang="en-US" dirty="0"/>
              <a:t>OOV</a:t>
            </a:r>
            <a:r>
              <a:rPr lang="ru-RU" dirty="0"/>
              <a:t>) слова получат вероятность 0.</a:t>
            </a:r>
          </a:p>
          <a:p>
            <a:pPr lvl="1"/>
            <a:r>
              <a:rPr lang="ru-RU" dirty="0"/>
              <a:t>Не встречающиеся в эталонном корпусе конструкции получат вероятность 0.</a:t>
            </a:r>
          </a:p>
          <a:p>
            <a:r>
              <a:rPr lang="ru-RU" dirty="0"/>
              <a:t>Решаются стандартным образом – фиксируем ненулевую вероятность </a:t>
            </a:r>
            <a:r>
              <a:rPr lang="en-US" dirty="0"/>
              <a:t>OOV</a:t>
            </a:r>
            <a:r>
              <a:rPr lang="ru-RU" dirty="0"/>
              <a:t> и т. д.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Confidential 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55" y="1727650"/>
            <a:ext cx="2070230" cy="3326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268" y="3195016"/>
            <a:ext cx="2070231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51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Особенности построения самого вероятного разбора в  </a:t>
            </a:r>
            <a:r>
              <a:rPr lang="en-US" dirty="0"/>
              <a:t>PCFG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18488" cy="36422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CYK </a:t>
            </a:r>
            <a:r>
              <a:rPr lang="ru-RU" dirty="0"/>
              <a:t>легко адаптировать для работы с </a:t>
            </a:r>
            <a:r>
              <a:rPr lang="en-US" dirty="0"/>
              <a:t>PCFG</a:t>
            </a:r>
            <a:endParaRPr lang="ru-RU" dirty="0"/>
          </a:p>
          <a:p>
            <a:pPr lvl="1"/>
            <a:r>
              <a:rPr lang="ru-RU" dirty="0"/>
              <a:t>Добавим обработку унарных правил </a:t>
            </a:r>
            <a:r>
              <a:rPr lang="en-US" dirty="0"/>
              <a:t>A-&gt;B (</a:t>
            </a:r>
            <a:r>
              <a:rPr lang="ru-RU" dirty="0"/>
              <a:t>может понадобиться и для </a:t>
            </a:r>
            <a:r>
              <a:rPr lang="en-US" dirty="0"/>
              <a:t>PFG)</a:t>
            </a:r>
            <a:endParaRPr lang="ru-RU" dirty="0"/>
          </a:p>
          <a:p>
            <a:pPr lvl="1"/>
            <a:r>
              <a:rPr lang="ru-RU" dirty="0"/>
              <a:t>Перебирая все варианты снизу вверх будет также вычислять их вероятности. Если несколько разных построений дойдут до </a:t>
            </a:r>
            <a:r>
              <a:rPr lang="en-US" dirty="0"/>
              <a:t>S</a:t>
            </a:r>
            <a:r>
              <a:rPr lang="ru-RU" dirty="0"/>
              <a:t>, выберем самый вероятный.</a:t>
            </a:r>
          </a:p>
          <a:p>
            <a:r>
              <a:rPr lang="ru-RU" dirty="0"/>
              <a:t>Оценку вероятностей правил можно провести без участия эталонного корпуса разборов (актуально, например если эталон маленький). Для этого используется </a:t>
            </a:r>
            <a:r>
              <a:rPr lang="en-US" dirty="0"/>
              <a:t>EM inside-outside </a:t>
            </a:r>
            <a:r>
              <a:rPr lang="ru-RU" dirty="0"/>
              <a:t>алгоритм. </a:t>
            </a:r>
            <a:endParaRPr lang="en-US" dirty="0"/>
          </a:p>
          <a:p>
            <a:pPr lvl="1"/>
            <a:r>
              <a:rPr lang="ru-RU" dirty="0"/>
              <a:t>Идея - используя корпус предложений без разборов, на каждом шаге последовательно уточняем </a:t>
            </a:r>
            <a:r>
              <a:rPr lang="en-US" dirty="0"/>
              <a:t>inside </a:t>
            </a:r>
            <a:r>
              <a:rPr lang="ru-RU" dirty="0"/>
              <a:t>и</a:t>
            </a:r>
            <a:r>
              <a:rPr lang="en-US" dirty="0"/>
              <a:t> outside</a:t>
            </a:r>
            <a:r>
              <a:rPr lang="ru-RU" dirty="0"/>
              <a:t>-вероятности (</a:t>
            </a:r>
            <a:r>
              <a:rPr lang="en-US" dirty="0"/>
              <a:t>inside</a:t>
            </a:r>
            <a:r>
              <a:rPr lang="ru-RU" dirty="0"/>
              <a:t>-вероятность – клетка</a:t>
            </a:r>
            <a:r>
              <a:rPr lang="en-US" dirty="0"/>
              <a:t> </a:t>
            </a:r>
            <a:r>
              <a:rPr lang="ru-RU" dirty="0"/>
              <a:t>таблицы в </a:t>
            </a:r>
            <a:r>
              <a:rPr lang="en-US" dirty="0"/>
              <a:t>CYK</a:t>
            </a:r>
            <a:r>
              <a:rPr lang="ru-RU" dirty="0"/>
              <a:t>, </a:t>
            </a:r>
            <a:r>
              <a:rPr lang="en-US" dirty="0" err="1"/>
              <a:t>outide</a:t>
            </a:r>
            <a:r>
              <a:rPr lang="en-US" dirty="0"/>
              <a:t> </a:t>
            </a:r>
            <a:r>
              <a:rPr lang="ru-RU" dirty="0"/>
              <a:t>– вероятность клетки при проходе сверху вниз) так, чтобы предсказанные вероятности правил </a:t>
            </a:r>
            <a:r>
              <a:rPr lang="ru-RU" dirty="0" err="1"/>
              <a:t>максимизировались</a:t>
            </a:r>
            <a:r>
              <a:rPr lang="ru-RU" dirty="0"/>
              <a:t> на реальных данных.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3181152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применения </a:t>
            </a:r>
            <a:r>
              <a:rPr lang="en-US" dirty="0"/>
              <a:t>PCFG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226" y="1081489"/>
            <a:ext cx="8218488" cy="3786917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Без дополнительных средств (</a:t>
            </a:r>
            <a:r>
              <a:rPr lang="ru-RU" dirty="0" err="1"/>
              <a:t>субкатегоризация</a:t>
            </a:r>
            <a:r>
              <a:rPr lang="ru-RU" dirty="0"/>
              <a:t>, лексикализация и т. п.) </a:t>
            </a:r>
            <a:r>
              <a:rPr lang="en-US" dirty="0"/>
              <a:t>PCFG </a:t>
            </a:r>
            <a:r>
              <a:rPr lang="ru-RU" dirty="0"/>
              <a:t>не дает большого выигрыша по сравнению с </a:t>
            </a:r>
            <a:r>
              <a:rPr lang="en-US" dirty="0"/>
              <a:t>CFG</a:t>
            </a:r>
            <a:r>
              <a:rPr lang="ru-RU" dirty="0"/>
              <a:t>. Часть проблем переходит в вероятностную плоскость, остальные (согласование, подключение, сочинение) остаются</a:t>
            </a:r>
            <a:r>
              <a:rPr lang="en-US" dirty="0"/>
              <a:t> </a:t>
            </a:r>
            <a:r>
              <a:rPr lang="ru-RU" dirty="0"/>
              <a:t>. Например, вероятность разбора дочерней составляющей должна зависеть от родителя</a:t>
            </a:r>
            <a:r>
              <a:rPr lang="en-US" dirty="0"/>
              <a:t>: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r>
              <a:rPr lang="ru-RU" dirty="0"/>
              <a:t>Лексикализация решает</a:t>
            </a:r>
            <a:br>
              <a:rPr lang="ru-RU" dirty="0"/>
            </a:br>
            <a:r>
              <a:rPr lang="ru-RU" dirty="0"/>
              <a:t>многие имеющиеся </a:t>
            </a:r>
            <a:br>
              <a:rPr lang="ru-RU" dirty="0"/>
            </a:br>
            <a:r>
              <a:rPr lang="ru-RU" dirty="0"/>
              <a:t>проблемы. </a:t>
            </a:r>
          </a:p>
          <a:p>
            <a:pPr lvl="1"/>
            <a:r>
              <a:rPr lang="ru-RU" dirty="0"/>
              <a:t>Стандартные </a:t>
            </a:r>
            <a:r>
              <a:rPr lang="en-US" dirty="0"/>
              <a:t>PCFG </a:t>
            </a:r>
            <a:r>
              <a:rPr lang="ru-RU" dirty="0"/>
              <a:t>на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PTB –</a:t>
            </a:r>
            <a:r>
              <a:rPr lang="ru-RU" dirty="0"/>
              <a:t> </a:t>
            </a:r>
            <a:r>
              <a:rPr lang="en-US" dirty="0"/>
              <a:t>F1=0</a:t>
            </a:r>
            <a:r>
              <a:rPr lang="ru-RU" dirty="0"/>
              <a:t>.73</a:t>
            </a:r>
          </a:p>
          <a:p>
            <a:pPr lvl="1"/>
            <a:r>
              <a:rPr lang="ru-RU" dirty="0" err="1"/>
              <a:t>Лексиклизованная</a:t>
            </a:r>
            <a:r>
              <a:rPr lang="ru-RU" dirty="0"/>
              <a:t> </a:t>
            </a:r>
            <a:r>
              <a:rPr lang="en-US" dirty="0"/>
              <a:t>PCFG </a:t>
            </a:r>
            <a:r>
              <a:rPr lang="ru-RU" dirty="0"/>
              <a:t>позволяет поднять </a:t>
            </a:r>
            <a:r>
              <a:rPr lang="en-US" dirty="0"/>
              <a:t>F1 </a:t>
            </a:r>
            <a:r>
              <a:rPr lang="ru-RU" dirty="0"/>
              <a:t>на </a:t>
            </a:r>
            <a:r>
              <a:rPr lang="en-US" dirty="0"/>
              <a:t>PTB </a:t>
            </a:r>
            <a:r>
              <a:rPr lang="ru-RU" dirty="0"/>
              <a:t>до 0.87 .</a:t>
            </a:r>
          </a:p>
          <a:p>
            <a:r>
              <a:rPr lang="ru-RU" dirty="0"/>
              <a:t>На самом деле можно обойтись и без лексикализации – грамотно построенная грамматика с лингвистически обоснованными (и позволяющими избавиться от несуществующих структурной и лексической неоднозначностей) разбиениями </a:t>
            </a:r>
            <a:r>
              <a:rPr lang="ru-RU" dirty="0" err="1"/>
              <a:t>нетерминалов</a:t>
            </a:r>
            <a:r>
              <a:rPr lang="ru-RU" dirty="0"/>
              <a:t> позволяет довести </a:t>
            </a:r>
            <a:r>
              <a:rPr lang="en-US" dirty="0"/>
              <a:t>F1 </a:t>
            </a:r>
            <a:r>
              <a:rPr lang="ru-RU" dirty="0"/>
              <a:t>на </a:t>
            </a:r>
            <a:r>
              <a:rPr lang="en-US" dirty="0"/>
              <a:t>PTB </a:t>
            </a:r>
            <a:r>
              <a:rPr lang="ru-RU" dirty="0"/>
              <a:t>до </a:t>
            </a:r>
            <a:r>
              <a:rPr lang="en-US" dirty="0"/>
              <a:t>0</a:t>
            </a:r>
            <a:r>
              <a:rPr lang="ru-RU" dirty="0"/>
              <a:t>.86</a:t>
            </a:r>
            <a:r>
              <a:rPr lang="en-US" dirty="0"/>
              <a:t> </a:t>
            </a:r>
            <a:r>
              <a:rPr lang="ru-RU" dirty="0"/>
              <a:t>при на порядки более компактной грамматике (а значит более быстрыми алгоритмами разбора, да и просто более удобной)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23</a:t>
            </a:fld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815" y="1896675"/>
            <a:ext cx="5217251" cy="1305145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0745" y="4868406"/>
            <a:ext cx="1662286" cy="159215"/>
          </a:xfrm>
        </p:spPr>
        <p:txBody>
          <a:bodyPr/>
          <a:lstStyle/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2568788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Нелексикализованный</a:t>
            </a:r>
            <a:r>
              <a:rPr lang="ru-RU" dirty="0"/>
              <a:t> </a:t>
            </a:r>
            <a:r>
              <a:rPr lang="ru-RU" dirty="0" err="1"/>
              <a:t>парсер</a:t>
            </a:r>
            <a:r>
              <a:rPr lang="ru-RU" dirty="0"/>
              <a:t> </a:t>
            </a:r>
            <a:r>
              <a:rPr lang="ru-RU" dirty="0" err="1"/>
              <a:t>Кляйна-Маннинга</a:t>
            </a:r>
            <a:r>
              <a:rPr lang="ru-RU" dirty="0"/>
              <a:t> (2003)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Основная цель работы – создать </a:t>
            </a:r>
            <a:r>
              <a:rPr lang="ru-RU" dirty="0" err="1"/>
              <a:t>максиально</a:t>
            </a:r>
            <a:r>
              <a:rPr lang="ru-RU" dirty="0"/>
              <a:t> точный </a:t>
            </a:r>
            <a:r>
              <a:rPr lang="ru-RU" dirty="0" err="1"/>
              <a:t>нелексикализованный</a:t>
            </a:r>
            <a:r>
              <a:rPr lang="ru-RU" dirty="0"/>
              <a:t> </a:t>
            </a:r>
            <a:r>
              <a:rPr lang="ru-RU" dirty="0" err="1"/>
              <a:t>парсер</a:t>
            </a:r>
            <a:r>
              <a:rPr lang="ru-RU" dirty="0"/>
              <a:t>, как </a:t>
            </a:r>
            <a:r>
              <a:rPr lang="ru-RU" dirty="0" err="1"/>
              <a:t>бейзлайн</a:t>
            </a:r>
            <a:r>
              <a:rPr lang="ru-RU" dirty="0"/>
              <a:t> для других методов</a:t>
            </a:r>
          </a:p>
          <a:p>
            <a:pPr lvl="1"/>
            <a:r>
              <a:rPr lang="ru-RU" dirty="0"/>
              <a:t>Цель достигнута – использование лингвистически обоснованных разбиений </a:t>
            </a:r>
            <a:r>
              <a:rPr lang="ru-RU" dirty="0" err="1"/>
              <a:t>нетерминалов</a:t>
            </a:r>
            <a:r>
              <a:rPr lang="ru-RU" dirty="0"/>
              <a:t> и правил </a:t>
            </a:r>
            <a:r>
              <a:rPr lang="ru-RU"/>
              <a:t>увеличило качество </a:t>
            </a:r>
            <a:r>
              <a:rPr lang="ru-RU" dirty="0"/>
              <a:t>на </a:t>
            </a:r>
            <a:r>
              <a:rPr lang="en-US" dirty="0"/>
              <a:t>PTB </a:t>
            </a:r>
            <a:r>
              <a:rPr lang="ru-RU" dirty="0"/>
              <a:t>с 0.726 до 0.863 (близко к современным работе </a:t>
            </a:r>
            <a:r>
              <a:rPr lang="ru-RU" dirty="0" err="1"/>
              <a:t>лексикализованным</a:t>
            </a:r>
            <a:r>
              <a:rPr lang="ru-RU" dirty="0"/>
              <a:t> </a:t>
            </a:r>
            <a:r>
              <a:rPr lang="ru-RU" dirty="0" err="1"/>
              <a:t>парсерам</a:t>
            </a:r>
            <a:r>
              <a:rPr lang="ru-RU" dirty="0"/>
              <a:t>)</a:t>
            </a:r>
          </a:p>
          <a:p>
            <a:r>
              <a:rPr lang="ru-RU" dirty="0" err="1"/>
              <a:t>Парсер</a:t>
            </a:r>
            <a:r>
              <a:rPr lang="ru-RU" dirty="0"/>
              <a:t> доступен для свободного скачивания и использования на </a:t>
            </a:r>
            <a:r>
              <a:rPr lang="en-US" dirty="0">
                <a:hlinkClick r:id="rId2"/>
              </a:rPr>
              <a:t>https://nlp.stanford.edu/software/lex-parser.shtml</a:t>
            </a:r>
            <a:endParaRPr lang="ru-RU" dirty="0"/>
          </a:p>
          <a:p>
            <a:r>
              <a:rPr lang="ru-RU" dirty="0"/>
              <a:t>Основные идеи работы:</a:t>
            </a:r>
          </a:p>
          <a:p>
            <a:pPr lvl="1"/>
            <a:r>
              <a:rPr lang="ru-RU" dirty="0"/>
              <a:t>Вертикальная и горизонтальная </a:t>
            </a:r>
            <a:r>
              <a:rPr lang="ru-RU" dirty="0" err="1"/>
              <a:t>марковизация</a:t>
            </a:r>
            <a:endParaRPr lang="en-US" dirty="0"/>
          </a:p>
          <a:p>
            <a:pPr lvl="1"/>
            <a:r>
              <a:rPr lang="ru-RU" dirty="0"/>
              <a:t>Аннотации внешнего и внутреннего контекста</a:t>
            </a:r>
          </a:p>
          <a:p>
            <a:pPr lvl="1"/>
            <a:r>
              <a:rPr lang="ru-RU" dirty="0" err="1"/>
              <a:t>Субкатегоризация</a:t>
            </a:r>
            <a:r>
              <a:rPr lang="ru-RU" dirty="0"/>
              <a:t> тегов.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889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Вертикальная и горизонтальная </a:t>
            </a:r>
            <a:r>
              <a:rPr lang="ru-RU" dirty="0" err="1"/>
              <a:t>марковизация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Исторически сложилось, что вертикальный контекст правил (метки предков левой части) не используется т. е. </a:t>
            </a:r>
            <a:r>
              <a:rPr lang="en-US" dirty="0"/>
              <a:t>v = 1</a:t>
            </a:r>
            <a:r>
              <a:rPr lang="ru-RU" dirty="0"/>
              <a:t>, а горизонтальный (правая часть правила) – используется весь</a:t>
            </a:r>
            <a:r>
              <a:rPr lang="en-US" dirty="0"/>
              <a:t> </a:t>
            </a:r>
            <a:r>
              <a:rPr lang="ru-RU" dirty="0"/>
              <a:t>т. е. </a:t>
            </a:r>
            <a:r>
              <a:rPr lang="en-US" dirty="0"/>
              <a:t>h = </a:t>
            </a:r>
            <a:r>
              <a:rPr lang="ru-RU" dirty="0"/>
              <a:t>∞. Авторы перебирают разные варианты и находят варианты лучше.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Использование </a:t>
            </a:r>
            <a:r>
              <a:rPr lang="en-US" dirty="0"/>
              <a:t>v = 3, h </a:t>
            </a:r>
            <a:r>
              <a:rPr lang="ru-RU" dirty="0"/>
              <a:t>≤</a:t>
            </a:r>
            <a:r>
              <a:rPr lang="en-US" dirty="0"/>
              <a:t> 2 </a:t>
            </a:r>
            <a:r>
              <a:rPr lang="ru-RU" dirty="0"/>
              <a:t>позволяет поднять качество до 0.797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/>
              <a:t>Но грамматика получается слишком большая и она плохо выдерживает </a:t>
            </a:r>
            <a:r>
              <a:rPr lang="ru-RU" dirty="0" err="1"/>
              <a:t>переразбиение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На практике в комбинации с другими </a:t>
            </a:r>
            <a:r>
              <a:rPr lang="ru-RU" dirty="0" err="1"/>
              <a:t>переразбиениями</a:t>
            </a:r>
            <a:r>
              <a:rPr lang="ru-RU" dirty="0"/>
              <a:t> лучше всего ведет себя вариант</a:t>
            </a:r>
            <a:br>
              <a:rPr lang="ru-RU" dirty="0"/>
            </a:br>
            <a:r>
              <a:rPr lang="en-US" dirty="0"/>
              <a:t>v </a:t>
            </a:r>
            <a:r>
              <a:rPr lang="ru-RU" dirty="0"/>
              <a:t>≤</a:t>
            </a:r>
            <a:r>
              <a:rPr lang="en-US" dirty="0"/>
              <a:t> 2, h </a:t>
            </a:r>
            <a:r>
              <a:rPr lang="ru-RU" dirty="0"/>
              <a:t>≤</a:t>
            </a:r>
            <a:r>
              <a:rPr lang="en-US" dirty="0"/>
              <a:t> 2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08" y="2190223"/>
            <a:ext cx="8170835" cy="16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58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Аннотации внешнего и внутреннего контекста</a:t>
            </a:r>
            <a:br>
              <a:rPr lang="ru-RU" dirty="0"/>
            </a:b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Внешний контекст – факторы вне данной фразы, влияющие на ее </a:t>
            </a:r>
            <a:r>
              <a:rPr lang="ru-RU" dirty="0" err="1"/>
              <a:t>парсинг</a:t>
            </a:r>
            <a:r>
              <a:rPr lang="ru-RU" dirty="0"/>
              <a:t> (пример – классы родителей). Внутренний контекст – факторы из глубины разбора данной фразы, влияющие на ее </a:t>
            </a:r>
            <a:r>
              <a:rPr lang="ru-RU" dirty="0" err="1"/>
              <a:t>парсинг</a:t>
            </a:r>
            <a:r>
              <a:rPr lang="ru-RU" dirty="0"/>
              <a:t> (радикальный пример – слова, из которых она составлена т. е. лексикализация). </a:t>
            </a:r>
            <a:r>
              <a:rPr lang="ru-RU" dirty="0" err="1"/>
              <a:t>Основыне</a:t>
            </a:r>
            <a:r>
              <a:rPr lang="ru-RU" dirty="0"/>
              <a:t> ошибки лезут при использовании унарных правил. Пример ошибки:</a:t>
            </a:r>
          </a:p>
          <a:p>
            <a:r>
              <a:rPr lang="ru-RU" dirty="0"/>
              <a:t>Введем 2 типа меток </a:t>
            </a:r>
            <a:r>
              <a:rPr lang="en-US" dirty="0"/>
              <a:t>-U</a:t>
            </a:r>
            <a:r>
              <a:rPr lang="ru-RU" dirty="0"/>
              <a:t>, которой </a:t>
            </a:r>
            <a:br>
              <a:rPr lang="ru-RU" dirty="0"/>
            </a:br>
            <a:r>
              <a:rPr lang="ru-RU" dirty="0"/>
              <a:t>помечаем </a:t>
            </a:r>
            <a:r>
              <a:rPr lang="ru-RU" dirty="0" err="1"/>
              <a:t>нетерминалы</a:t>
            </a:r>
            <a:r>
              <a:rPr lang="ru-RU" dirty="0"/>
              <a:t> с ровно одним</a:t>
            </a:r>
            <a:br>
              <a:rPr lang="ru-RU" dirty="0"/>
            </a:br>
            <a:r>
              <a:rPr lang="ru-RU" dirty="0"/>
              <a:t>ребенком (это помогает с примером</a:t>
            </a:r>
            <a:br>
              <a:rPr lang="ru-RU" dirty="0"/>
            </a:br>
            <a:r>
              <a:rPr lang="ru-RU" dirty="0"/>
              <a:t>справа) и </a:t>
            </a:r>
            <a:r>
              <a:rPr lang="en-US" dirty="0"/>
              <a:t>^U</a:t>
            </a:r>
            <a:r>
              <a:rPr lang="ru-RU" dirty="0"/>
              <a:t>, которой</a:t>
            </a:r>
            <a:r>
              <a:rPr lang="en-US" dirty="0"/>
              <a:t>  </a:t>
            </a:r>
            <a:r>
              <a:rPr lang="ru-RU" dirty="0"/>
              <a:t>помечаем</a:t>
            </a:r>
            <a:br>
              <a:rPr lang="ru-RU" dirty="0"/>
            </a:br>
            <a:r>
              <a:rPr lang="ru-RU" dirty="0" err="1"/>
              <a:t>нетерминалы</a:t>
            </a:r>
            <a:r>
              <a:rPr lang="ru-RU" dirty="0"/>
              <a:t>, у которых не бывает</a:t>
            </a:r>
            <a:br>
              <a:rPr lang="ru-RU" dirty="0"/>
            </a:br>
            <a:r>
              <a:rPr lang="ru-RU" dirty="0"/>
              <a:t>братьев. Последнее приносит пользу </a:t>
            </a:r>
            <a:br>
              <a:rPr lang="ru-RU" dirty="0"/>
            </a:br>
            <a:r>
              <a:rPr lang="ru-RU" dirty="0"/>
              <a:t>только в </a:t>
            </a:r>
            <a:r>
              <a:rPr lang="ru-RU" dirty="0" err="1"/>
              <a:t>предлистовых</a:t>
            </a:r>
            <a:r>
              <a:rPr lang="ru-RU" dirty="0"/>
              <a:t> вершинах перед </a:t>
            </a:r>
            <a:br>
              <a:rPr lang="ru-RU" dirty="0"/>
            </a:br>
            <a:r>
              <a:rPr lang="ru-RU" dirty="0"/>
              <a:t>артиклями и наречиями – вместо </a:t>
            </a:r>
            <a:r>
              <a:rPr lang="en-US" dirty="0"/>
              <a:t>^U UNARY-DT</a:t>
            </a:r>
            <a:r>
              <a:rPr lang="ru-RU" dirty="0"/>
              <a:t> и </a:t>
            </a:r>
            <a:r>
              <a:rPr lang="en-US" dirty="0"/>
              <a:t>UNARY</a:t>
            </a:r>
            <a:r>
              <a:rPr lang="ru-RU" dirty="0"/>
              <a:t>-</a:t>
            </a:r>
            <a:r>
              <a:rPr lang="en-US" dirty="0"/>
              <a:t>RN</a:t>
            </a:r>
            <a:endParaRPr lang="ru-RU" dirty="0"/>
          </a:p>
          <a:p>
            <a:r>
              <a:rPr lang="ru-RU" dirty="0"/>
              <a:t>В сумме позволяет поднять качество с 0.778 до 0.789</a:t>
            </a:r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050" y="2481739"/>
            <a:ext cx="3240360" cy="157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53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Субкатегоризация</a:t>
            </a:r>
            <a:r>
              <a:rPr lang="ru-RU" dirty="0"/>
              <a:t> тегов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Аннотация родительскими тегами в </a:t>
            </a:r>
            <a:r>
              <a:rPr lang="ru-RU" dirty="0" err="1"/>
              <a:t>предттерминальных</a:t>
            </a:r>
            <a:r>
              <a:rPr lang="ru-RU" dirty="0"/>
              <a:t> позициях позволяет поднять качество до 0.806. Ошибка:</a:t>
            </a:r>
          </a:p>
          <a:p>
            <a:r>
              <a:rPr lang="ru-RU" dirty="0"/>
              <a:t>Разбиение </a:t>
            </a:r>
            <a:r>
              <a:rPr lang="en-US" dirty="0"/>
              <a:t>IN </a:t>
            </a:r>
            <a:r>
              <a:rPr lang="ru-RU" dirty="0"/>
              <a:t>на союзы, </a:t>
            </a:r>
            <a:br>
              <a:rPr lang="ru-RU" dirty="0"/>
            </a:br>
            <a:r>
              <a:rPr lang="ru-RU" dirty="0"/>
              <a:t>дополнения и предлоги </a:t>
            </a:r>
            <a:br>
              <a:rPr lang="ru-RU" dirty="0"/>
            </a:br>
            <a:r>
              <a:rPr lang="ru-RU" dirty="0"/>
              <a:t>увеличивает качество до 0.812</a:t>
            </a:r>
          </a:p>
          <a:p>
            <a:r>
              <a:rPr lang="ru-RU" dirty="0"/>
              <a:t>Выделение форм </a:t>
            </a:r>
            <a:r>
              <a:rPr lang="en-US" dirty="0"/>
              <a:t>BE </a:t>
            </a:r>
            <a:r>
              <a:rPr lang="ru-RU" dirty="0"/>
              <a:t>и </a:t>
            </a:r>
            <a:r>
              <a:rPr lang="en-US" dirty="0"/>
              <a:t>HAVE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отдельными тегами поднимает все </a:t>
            </a:r>
            <a:br>
              <a:rPr lang="ru-RU" dirty="0"/>
            </a:br>
            <a:r>
              <a:rPr lang="ru-RU" dirty="0"/>
              <a:t>до 0.818</a:t>
            </a:r>
          </a:p>
          <a:p>
            <a:r>
              <a:rPr lang="ru-RU" dirty="0"/>
              <a:t>Выделение </a:t>
            </a:r>
            <a:r>
              <a:rPr lang="ru-RU" dirty="0" err="1"/>
              <a:t>темпоральных</a:t>
            </a:r>
            <a:r>
              <a:rPr lang="ru-RU" dirty="0"/>
              <a:t> ИГ </a:t>
            </a:r>
            <a:r>
              <a:rPr lang="en-US" dirty="0"/>
              <a:t>TEMP-NP</a:t>
            </a:r>
            <a:r>
              <a:rPr lang="ru-RU" dirty="0"/>
              <a:t>:   Выделение </a:t>
            </a:r>
            <a:r>
              <a:rPr lang="en-US" dirty="0"/>
              <a:t>POSS-NP </a:t>
            </a:r>
            <a:r>
              <a:rPr lang="ru-RU" dirty="0"/>
              <a:t>(</a:t>
            </a:r>
            <a:r>
              <a:rPr lang="en-US" dirty="0"/>
              <a:t>NP </a:t>
            </a:r>
            <a:r>
              <a:rPr lang="ru-RU" dirty="0"/>
              <a:t>под </a:t>
            </a:r>
            <a:r>
              <a:rPr lang="en-US" dirty="0"/>
              <a:t>NP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SPLIT-VP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                                                                             - </a:t>
            </a:r>
            <a:r>
              <a:rPr lang="ru-RU" dirty="0"/>
              <a:t>аннотация </a:t>
            </a:r>
            <a:r>
              <a:rPr lang="en-US" dirty="0"/>
              <a:t>VP </a:t>
            </a:r>
            <a:r>
              <a:rPr lang="ru-RU" dirty="0"/>
              <a:t>головным ребенком.</a:t>
            </a:r>
            <a:r>
              <a:rPr lang="en-US" dirty="0"/>
              <a:t> 0</a:t>
            </a:r>
            <a:r>
              <a:rPr lang="ru-RU" dirty="0"/>
              <a:t>.857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27</a:t>
            </a:fld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272" y="1720819"/>
            <a:ext cx="3254112" cy="143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70" y="3604291"/>
            <a:ext cx="2835316" cy="1350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030" y="3567897"/>
            <a:ext cx="3257550" cy="157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92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Лексиколизованный</a:t>
            </a:r>
            <a:r>
              <a:rPr lang="ru-RU" dirty="0"/>
              <a:t> </a:t>
            </a:r>
            <a:r>
              <a:rPr lang="ru-RU" dirty="0" err="1"/>
              <a:t>парсер</a:t>
            </a:r>
            <a:r>
              <a:rPr lang="ru-RU" dirty="0"/>
              <a:t> </a:t>
            </a:r>
            <a:r>
              <a:rPr lang="ru-RU" dirty="0" err="1"/>
              <a:t>Кляйна-Маннигра</a:t>
            </a:r>
            <a:r>
              <a:rPr lang="ru-RU" dirty="0"/>
              <a:t> на основе факторизации (2003)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Лексикализацию можно рассматривать, как одновременное использование деревьев составляющих и зависимостей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r>
              <a:rPr lang="ru-RU" dirty="0"/>
              <a:t>Факторизация – деревья составляющих и зависимостей строятся отдельно</a:t>
            </a:r>
          </a:p>
          <a:p>
            <a:pPr lvl="1"/>
            <a:r>
              <a:rPr lang="ru-RU" dirty="0"/>
              <a:t>Составляющие – это </a:t>
            </a:r>
            <a:r>
              <a:rPr lang="ru-RU" dirty="0" err="1"/>
              <a:t>нелексикализованный</a:t>
            </a:r>
            <a:r>
              <a:rPr lang="ru-RU" dirty="0"/>
              <a:t> </a:t>
            </a:r>
            <a:r>
              <a:rPr lang="ru-RU" dirty="0" err="1"/>
              <a:t>парсер</a:t>
            </a:r>
            <a:r>
              <a:rPr lang="ru-RU" dirty="0"/>
              <a:t> описанный выше</a:t>
            </a:r>
          </a:p>
          <a:p>
            <a:pPr lvl="1"/>
            <a:r>
              <a:rPr lang="ru-RU" dirty="0"/>
              <a:t>Зависимости – строим правый разбор со стоп-символами, когда разобрали всю фразу (это напоминает алгоритм </a:t>
            </a:r>
            <a:r>
              <a:rPr lang="ru-RU" dirty="0" err="1"/>
              <a:t>Эрли</a:t>
            </a:r>
            <a:r>
              <a:rPr lang="ru-RU" dirty="0"/>
              <a:t>). Слова с зависимостями могут встречается редко – поэтому используем </a:t>
            </a:r>
            <a:r>
              <a:rPr lang="ru-RU" dirty="0" err="1"/>
              <a:t>сглаживаение</a:t>
            </a:r>
            <a:r>
              <a:rPr lang="ru-RU" dirty="0"/>
              <a:t> с помощью тегов зависимых. </a:t>
            </a:r>
            <a:br>
              <a:rPr lang="ru-RU" dirty="0"/>
            </a:br>
            <a:r>
              <a:rPr lang="ru-RU" dirty="0"/>
              <a:t>Еще один важный фактор – расстояние между главным и зависимым. Учтем его при обучении, разбив возможные расстояния на группы по близости</a:t>
            </a:r>
          </a:p>
          <a:p>
            <a:r>
              <a:rPr lang="ru-RU" dirty="0"/>
              <a:t>Поиск с помощью модифицированного алгоритма </a:t>
            </a:r>
            <a:r>
              <a:rPr lang="en-US" dirty="0"/>
              <a:t>A*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88" y="1626645"/>
            <a:ext cx="57912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82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алгоритма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r>
              <a:rPr lang="en-US" dirty="0"/>
              <a:t>F-</a:t>
            </a:r>
            <a:r>
              <a:rPr lang="ru-RU" dirty="0"/>
              <a:t>мера по деревьям составляющих получается 0.867, </a:t>
            </a:r>
            <a:r>
              <a:rPr lang="en-US" dirty="0"/>
              <a:t>UAS</a:t>
            </a:r>
            <a:r>
              <a:rPr lang="ru-RU" dirty="0"/>
              <a:t> по деревьям составляющих – 0.908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08" y="1266605"/>
            <a:ext cx="7481942" cy="18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64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Деревья зависимостей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026" name="Picture 2" descr="Figur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93392"/>
            <a:ext cx="5616054" cy="265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651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Библиография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653" y="1206325"/>
            <a:ext cx="8218488" cy="3639852"/>
          </a:xfrm>
        </p:spPr>
        <p:txBody>
          <a:bodyPr/>
          <a:lstStyle/>
          <a:p>
            <a:r>
              <a:rPr lang="ru-RU" dirty="0" err="1"/>
              <a:t>Нелексикализованный</a:t>
            </a:r>
            <a:r>
              <a:rPr lang="ru-RU" dirty="0"/>
              <a:t> </a:t>
            </a:r>
            <a:r>
              <a:rPr lang="ru-RU" dirty="0" err="1"/>
              <a:t>парсер</a:t>
            </a:r>
            <a:r>
              <a:rPr lang="ru-RU" dirty="0"/>
              <a:t> </a:t>
            </a:r>
            <a:r>
              <a:rPr lang="ru-RU" dirty="0" err="1"/>
              <a:t>Кляйна-Маннинга</a:t>
            </a:r>
            <a:r>
              <a:rPr lang="ru-RU" dirty="0"/>
              <a:t>:</a:t>
            </a:r>
          </a:p>
          <a:p>
            <a:pPr lvl="1"/>
            <a:r>
              <a:rPr lang="en-US" dirty="0"/>
              <a:t>Dan Klein and Christopher D. Manning. 2003. </a:t>
            </a:r>
            <a:r>
              <a:rPr lang="en-US" dirty="0">
                <a:hlinkClick r:id="rId2"/>
              </a:rPr>
              <a:t>Accurate </a:t>
            </a:r>
            <a:r>
              <a:rPr lang="en-US" dirty="0" err="1">
                <a:hlinkClick r:id="rId2"/>
              </a:rPr>
              <a:t>Unlexicalized</a:t>
            </a:r>
            <a:r>
              <a:rPr lang="en-US" dirty="0">
                <a:hlinkClick r:id="rId2"/>
              </a:rPr>
              <a:t> Parsing</a:t>
            </a:r>
            <a:r>
              <a:rPr lang="en-US" dirty="0"/>
              <a:t>. </a:t>
            </a:r>
            <a:r>
              <a:rPr lang="en-US" i="1" dirty="0"/>
              <a:t>Proceedings of the 41st Meeting of the Association for Computational Linguistics</a:t>
            </a:r>
            <a:r>
              <a:rPr lang="en-US" dirty="0"/>
              <a:t>, pp. 423-430. </a:t>
            </a:r>
            <a:endParaRPr lang="ru-RU" dirty="0"/>
          </a:p>
          <a:p>
            <a:pPr lvl="1"/>
            <a:r>
              <a:rPr lang="en-US" dirty="0">
                <a:hlinkClick r:id="rId3"/>
              </a:rPr>
              <a:t>https://nlp.stanford.edu/~manning/papers/unlexicalized-parsing.pdf</a:t>
            </a:r>
            <a:endParaRPr lang="ru-RU" dirty="0"/>
          </a:p>
          <a:p>
            <a:r>
              <a:rPr lang="ru-RU" dirty="0" err="1"/>
              <a:t>Лексиколизованный</a:t>
            </a:r>
            <a:r>
              <a:rPr lang="ru-RU" dirty="0"/>
              <a:t> </a:t>
            </a:r>
            <a:r>
              <a:rPr lang="ru-RU" dirty="0" err="1"/>
              <a:t>парсер</a:t>
            </a:r>
            <a:r>
              <a:rPr lang="ru-RU" dirty="0"/>
              <a:t> </a:t>
            </a:r>
            <a:r>
              <a:rPr lang="ru-RU" dirty="0" err="1"/>
              <a:t>Кляйна-Маннигра</a:t>
            </a:r>
            <a:r>
              <a:rPr lang="ru-RU" dirty="0"/>
              <a:t> на основе факторизации:</a:t>
            </a:r>
          </a:p>
          <a:p>
            <a:pPr lvl="1"/>
            <a:r>
              <a:rPr lang="en-US" dirty="0"/>
              <a:t>Dan Klein and Christopher D. Manning. 2003. </a:t>
            </a:r>
            <a:r>
              <a:rPr lang="en-US" dirty="0">
                <a:hlinkClick r:id="rId4"/>
              </a:rPr>
              <a:t>Fast Exact Inference with a Factored Model for Natural Language Parsing</a:t>
            </a:r>
            <a:r>
              <a:rPr lang="en-US" dirty="0"/>
              <a:t>. In </a:t>
            </a:r>
            <a:r>
              <a:rPr lang="en-US" i="1" dirty="0"/>
              <a:t>Advances in Neural Information Processing Systems 15 </a:t>
            </a:r>
            <a:endParaRPr lang="ru-RU" i="1" dirty="0"/>
          </a:p>
          <a:p>
            <a:pPr lvl="1"/>
            <a:r>
              <a:rPr lang="en-US" dirty="0"/>
              <a:t>https://nlp.stanford.edu/~manning/papers/lex-parser.pdf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30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79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545" y="2409732"/>
            <a:ext cx="8649960" cy="702078"/>
          </a:xfrm>
        </p:spPr>
        <p:txBody>
          <a:bodyPr>
            <a:normAutofit/>
          </a:bodyPr>
          <a:lstStyle/>
          <a:p>
            <a:r>
              <a:rPr lang="en-US" dirty="0"/>
              <a:t>Transition-based</a:t>
            </a:r>
            <a:r>
              <a:rPr lang="ru-RU" dirty="0"/>
              <a:t> парсеры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0" y="4779150"/>
            <a:ext cx="4889500" cy="6056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576"/>
              </a:spcBef>
              <a:spcAft>
                <a:spcPts val="200"/>
              </a:spcAft>
              <a:buClr>
                <a:srgbClr val="C60C30"/>
              </a:buClr>
              <a:buFont typeface="Calibri" pitchFamily="34" charset="0"/>
              <a:buChar char="●"/>
              <a:defRPr lang="en-US" sz="20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628650" indent="-271463" algn="l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Calibri" pitchFamily="34" charset="0"/>
              <a:buChar char="●"/>
              <a:defRPr sz="1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5350" indent="-266700" algn="l" defTabSz="914400" rtl="0" eaLnBrk="1" latinLnBrk="0" hangingPunct="1">
              <a:spcBef>
                <a:spcPts val="384"/>
              </a:spcBef>
              <a:spcAft>
                <a:spcPts val="0"/>
              </a:spcAft>
              <a:buFont typeface="Calibri" pitchFamily="34" charset="0"/>
              <a:buChar char="–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179388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4125" indent="-176213" algn="l" defTabSz="914400" rtl="0" eaLnBrk="1" latinLnBrk="0" hangingPunct="1">
              <a:spcBef>
                <a:spcPct val="20000"/>
              </a:spcBef>
              <a:buFont typeface="Calibri" pitchFamily="34" charset="0"/>
              <a:buChar char="‐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ct val="20000"/>
              </a:spcBef>
              <a:buClr>
                <a:srgbClr val="CC0000"/>
              </a:buClr>
              <a:buSzPct val="85000"/>
              <a:buFont typeface="Wingdings" pitchFamily="2" charset="2"/>
              <a:buNone/>
            </a:pPr>
            <a:r>
              <a:rPr lang="ru-RU" dirty="0"/>
              <a:t>Иван Смуров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2703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3038" y="1203500"/>
            <a:ext cx="8218488" cy="3639852"/>
          </a:xfrm>
        </p:spPr>
        <p:txBody>
          <a:bodyPr>
            <a:normAutofit/>
          </a:bodyPr>
          <a:lstStyle/>
          <a:p>
            <a:r>
              <a:rPr lang="en-US" sz="2800" dirty="0"/>
              <a:t>Overview</a:t>
            </a:r>
            <a:endParaRPr lang="ru-RU" sz="2800" dirty="0"/>
          </a:p>
          <a:p>
            <a:r>
              <a:rPr lang="ru-RU" sz="2800" dirty="0"/>
              <a:t>Основные используемые идеи</a:t>
            </a:r>
            <a:r>
              <a:rPr lang="en-US" sz="2800" dirty="0"/>
              <a:t>:</a:t>
            </a:r>
          </a:p>
          <a:p>
            <a:pPr lvl="1"/>
            <a:r>
              <a:rPr lang="en-US" sz="2800" dirty="0"/>
              <a:t>Transition-based </a:t>
            </a:r>
            <a:r>
              <a:rPr lang="ru-RU" sz="2800" dirty="0"/>
              <a:t>парсеры</a:t>
            </a:r>
          </a:p>
          <a:p>
            <a:pPr lvl="1"/>
            <a:r>
              <a:rPr lang="ru-RU" sz="2800" dirty="0"/>
              <a:t>Веществанные признаки на основе эмбеддингов</a:t>
            </a:r>
          </a:p>
          <a:p>
            <a:pPr lvl="1"/>
            <a:r>
              <a:rPr lang="ru-RU" sz="2800" dirty="0"/>
              <a:t>Глобальное обучение</a:t>
            </a:r>
            <a:endParaRPr lang="en-US" sz="2800" dirty="0"/>
          </a:p>
          <a:p>
            <a:r>
              <a:rPr lang="ru-RU" sz="2800" dirty="0"/>
              <a:t>Особенности реализации</a:t>
            </a:r>
            <a:endParaRPr lang="en-US" sz="2800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0462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Базовый </a:t>
            </a:r>
            <a:r>
              <a:rPr lang="en-US" dirty="0"/>
              <a:t>transition-based </a:t>
            </a:r>
            <a:r>
              <a:rPr lang="ru-RU" dirty="0"/>
              <a:t>парсер </a:t>
            </a:r>
            <a:r>
              <a:rPr lang="en-US" dirty="0"/>
              <a:t>– </a:t>
            </a:r>
            <a:r>
              <a:rPr lang="en-US" dirty="0" err="1"/>
              <a:t>MaltParser</a:t>
            </a:r>
            <a:endParaRPr lang="ru-RU" dirty="0"/>
          </a:p>
          <a:p>
            <a:pPr lvl="1"/>
            <a:r>
              <a:rPr lang="ru-RU" dirty="0"/>
              <a:t>Метод описан в статье </a:t>
            </a:r>
            <a:r>
              <a:rPr lang="en-US" dirty="0" err="1"/>
              <a:t>Nivre</a:t>
            </a:r>
            <a:r>
              <a:rPr lang="en-US" dirty="0"/>
              <a:t>(2003)</a:t>
            </a:r>
          </a:p>
          <a:p>
            <a:pPr lvl="1"/>
            <a:r>
              <a:rPr lang="ru-RU" dirty="0"/>
              <a:t>Результаты на </a:t>
            </a:r>
            <a:r>
              <a:rPr lang="en-US" dirty="0"/>
              <a:t>PTB </a:t>
            </a:r>
            <a:r>
              <a:rPr lang="ru-RU" dirty="0"/>
              <a:t>современных реализаций – </a:t>
            </a:r>
            <a:r>
              <a:rPr lang="en-US" dirty="0"/>
              <a:t>UAS 0.901</a:t>
            </a:r>
          </a:p>
          <a:p>
            <a:r>
              <a:rPr lang="ru-RU" dirty="0"/>
              <a:t>Добавление вещественных признаков на основе эмбеддингов</a:t>
            </a:r>
          </a:p>
          <a:p>
            <a:pPr lvl="1"/>
            <a:r>
              <a:rPr lang="ru-RU" dirty="0"/>
              <a:t>Метод описан в статье </a:t>
            </a:r>
            <a:r>
              <a:rPr lang="en-US" dirty="0"/>
              <a:t>Chen &amp; Manning (2014)</a:t>
            </a:r>
            <a:endParaRPr lang="ru-RU" dirty="0"/>
          </a:p>
          <a:p>
            <a:pPr lvl="1"/>
            <a:r>
              <a:rPr lang="ru-RU" dirty="0"/>
              <a:t>Результаты на </a:t>
            </a:r>
            <a:r>
              <a:rPr lang="en-US" dirty="0"/>
              <a:t>PTB - UAS 0.920</a:t>
            </a:r>
          </a:p>
          <a:p>
            <a:r>
              <a:rPr lang="ru-RU" dirty="0"/>
              <a:t>Добавление глобального обучения(собственно, </a:t>
            </a:r>
            <a:r>
              <a:rPr lang="en-US" dirty="0" err="1"/>
              <a:t>SyntaxNet</a:t>
            </a:r>
            <a:r>
              <a:rPr lang="ru-RU" dirty="0"/>
              <a:t>)</a:t>
            </a:r>
            <a:endParaRPr lang="en-US" dirty="0"/>
          </a:p>
          <a:p>
            <a:pPr lvl="1"/>
            <a:r>
              <a:rPr lang="ru-RU" dirty="0"/>
              <a:t>Описан в статье </a:t>
            </a:r>
            <a:r>
              <a:rPr lang="en-US" dirty="0"/>
              <a:t>Zhou et al. (2015) </a:t>
            </a:r>
            <a:r>
              <a:rPr lang="ru-RU" dirty="0"/>
              <a:t>и использован авторами </a:t>
            </a:r>
            <a:r>
              <a:rPr lang="en-US" dirty="0" err="1"/>
              <a:t>Syntaxnet</a:t>
            </a:r>
            <a:r>
              <a:rPr lang="en-US" dirty="0"/>
              <a:t> </a:t>
            </a:r>
            <a:r>
              <a:rPr lang="ru-RU" dirty="0"/>
              <a:t>в статье </a:t>
            </a:r>
            <a:r>
              <a:rPr lang="en-US" dirty="0" err="1"/>
              <a:t>Andor</a:t>
            </a:r>
            <a:r>
              <a:rPr lang="en-US" dirty="0"/>
              <a:t> et al. (2016)</a:t>
            </a:r>
          </a:p>
          <a:p>
            <a:pPr lvl="1"/>
            <a:r>
              <a:rPr lang="ru-RU" dirty="0"/>
              <a:t>Результаты на </a:t>
            </a:r>
            <a:r>
              <a:rPr lang="en-US" dirty="0"/>
              <a:t>PTB - UAS 0.944</a:t>
            </a:r>
          </a:p>
          <a:p>
            <a:pPr marL="357187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2287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34</a:t>
            </a:fld>
            <a:endParaRPr lang="ru-RU" dirty="0"/>
          </a:p>
        </p:txBody>
      </p:sp>
      <p:pic>
        <p:nvPicPr>
          <p:cNvPr id="5122" name="Picture 2" descr="Schemati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7" y="1048750"/>
            <a:ext cx="6307956" cy="35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684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Деревья зависимостей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35</a:t>
            </a:fld>
            <a:endParaRPr lang="ru-RU" dirty="0"/>
          </a:p>
        </p:txBody>
      </p:sp>
      <p:pic>
        <p:nvPicPr>
          <p:cNvPr id="1026" name="Picture 2" descr="Figur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93392"/>
            <a:ext cx="5616054" cy="265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625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Основные корпуса синтаксической разметки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Penn Treebank (PTB)</a:t>
            </a:r>
          </a:p>
          <a:p>
            <a:pPr lvl="1"/>
            <a:r>
              <a:rPr lang="ru-RU" dirty="0"/>
              <a:t>Его WSJ секция, состоящая из около 1 млн токенов, до сих пор является золотым стандартом в задаче синтаксического парсинга</a:t>
            </a:r>
            <a:endParaRPr lang="en-US" dirty="0"/>
          </a:p>
          <a:p>
            <a:pPr lvl="1"/>
            <a:r>
              <a:rPr lang="ru-RU" dirty="0"/>
              <a:t>На самом деле состоит из деревьев составляющих, но есть общепринятные средства перевода в деревья зависимости.</a:t>
            </a:r>
            <a:endParaRPr lang="en-US" dirty="0"/>
          </a:p>
          <a:p>
            <a:pPr lvl="1"/>
            <a:r>
              <a:rPr lang="ru-RU" dirty="0"/>
              <a:t>Корпуса нет в свободном доступе (нужна подписка). Последняя версия</a:t>
            </a:r>
            <a:r>
              <a:rPr lang="en-US" dirty="0"/>
              <a:t> –</a:t>
            </a:r>
            <a:r>
              <a:rPr lang="ru-RU" dirty="0"/>
              <a:t> 1999г.</a:t>
            </a:r>
            <a:endParaRPr lang="en-US" dirty="0"/>
          </a:p>
          <a:p>
            <a:r>
              <a:rPr lang="en-US" dirty="0"/>
              <a:t>Universal </a:t>
            </a:r>
            <a:r>
              <a:rPr lang="en-US" dirty="0" err="1"/>
              <a:t>Dependecies</a:t>
            </a:r>
            <a:r>
              <a:rPr lang="en-US" dirty="0"/>
              <a:t> (UD)</a:t>
            </a:r>
          </a:p>
          <a:p>
            <a:pPr lvl="1"/>
            <a:r>
              <a:rPr lang="ru-RU" dirty="0"/>
              <a:t>Разметка деревьев зависимости для различных языков, сделанная в единообразной нотации. Порядка 0.5 млн токенов для английского языка.</a:t>
            </a:r>
          </a:p>
          <a:p>
            <a:pPr lvl="1"/>
            <a:r>
              <a:rPr lang="ru-RU" dirty="0"/>
              <a:t>Может немного проигровать разметке в принятой в конкретном языке нотации, но позволяет использовать кросс-языковые модели.</a:t>
            </a:r>
          </a:p>
          <a:p>
            <a:pPr lvl="1"/>
            <a:r>
              <a:rPr lang="ru-RU" dirty="0"/>
              <a:t>Все корпуса в свободном доступе и пополняются. Для многих языков размер корпусов UD больше чем в других источниках (так, для русского 1.2 млн токенов)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36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643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Transition-based</a:t>
            </a:r>
            <a:r>
              <a:rPr lang="ru-RU" dirty="0"/>
              <a:t> парсеры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sz="2800" dirty="0"/>
              <a:t>Основная идея</a:t>
            </a:r>
            <a:r>
              <a:rPr lang="en-US" sz="2800" dirty="0"/>
              <a:t>:</a:t>
            </a:r>
          </a:p>
          <a:p>
            <a:pPr lvl="1"/>
            <a:r>
              <a:rPr lang="ru-RU" sz="2800" dirty="0"/>
              <a:t>Процесс построения разбора воспроизводится с помощью стековой машины и </a:t>
            </a:r>
            <a:r>
              <a:rPr lang="en-US" sz="2800" dirty="0"/>
              <a:t>Shift-Reduce </a:t>
            </a:r>
            <a:r>
              <a:rPr lang="ru-RU" sz="2800" dirty="0"/>
              <a:t>парсера.</a:t>
            </a:r>
          </a:p>
          <a:p>
            <a:pPr lvl="1"/>
            <a:r>
              <a:rPr lang="ru-RU" sz="2800" dirty="0"/>
              <a:t>По эталонным разборам восстанавливается эталонная последовательность действий.</a:t>
            </a:r>
          </a:p>
          <a:p>
            <a:pPr lvl="1"/>
            <a:r>
              <a:rPr lang="ru-RU" sz="2800" dirty="0"/>
              <a:t>В каждой конфигурации обучается следующее действие парсера.</a:t>
            </a:r>
            <a:endParaRPr lang="en-US" sz="2800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5433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Конфигурация стековой машины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38</a:t>
            </a:fld>
            <a:endParaRPr lang="ru-RU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 любой момент времени стековая машина задается конфигурацией, которая определяется следующим образом:</a:t>
            </a:r>
          </a:p>
          <a:p>
            <a:pPr lvl="1"/>
            <a:r>
              <a:rPr lang="ru-RU" sz="2400" dirty="0"/>
              <a:t>Стек – множество слов в процессе обработки. Обозначим верхний элемент стека как </a:t>
            </a:r>
            <a:r>
              <a:rPr lang="en-US" sz="2400" dirty="0"/>
              <a:t>stack, </a:t>
            </a:r>
            <a:r>
              <a:rPr lang="ru-RU" sz="2400" dirty="0"/>
              <a:t>второй элемент стека – </a:t>
            </a:r>
            <a:r>
              <a:rPr lang="en-US" sz="2400" dirty="0"/>
              <a:t>stack(1) </a:t>
            </a:r>
            <a:r>
              <a:rPr lang="ru-RU" sz="2400" dirty="0"/>
              <a:t>и т. п.</a:t>
            </a:r>
            <a:r>
              <a:rPr lang="en-US" sz="2400" dirty="0"/>
              <a:t> </a:t>
            </a:r>
            <a:endParaRPr lang="ru-RU" sz="2400" dirty="0"/>
          </a:p>
          <a:p>
            <a:pPr lvl="1"/>
            <a:r>
              <a:rPr lang="ru-RU" sz="2400" dirty="0"/>
              <a:t>Вход – множество слов, обработка которых не начата. Обозначим верхний элемент входа как </a:t>
            </a:r>
            <a:r>
              <a:rPr lang="en-US" sz="2400" dirty="0"/>
              <a:t>input, </a:t>
            </a:r>
            <a:r>
              <a:rPr lang="ru-RU" sz="2400" dirty="0"/>
              <a:t>второй элемент входа – </a:t>
            </a:r>
            <a:r>
              <a:rPr lang="en-US" sz="2400" dirty="0"/>
              <a:t>input(1) </a:t>
            </a:r>
            <a:r>
              <a:rPr lang="ru-RU" sz="2400" dirty="0"/>
              <a:t>и т. п.</a:t>
            </a:r>
            <a:r>
              <a:rPr lang="en-US" sz="2400" dirty="0"/>
              <a:t> </a:t>
            </a:r>
          </a:p>
          <a:p>
            <a:pPr lvl="1"/>
            <a:r>
              <a:rPr lang="ru-RU" sz="2400" dirty="0"/>
              <a:t>Множество уже определенных зависимостей и их меток</a:t>
            </a:r>
          </a:p>
          <a:p>
            <a:pPr lvl="1"/>
            <a:endParaRPr lang="ru-RU" sz="2000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4804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Действия стековой машины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sz="2800" dirty="0"/>
              <a:t>Действия стековой машины, производимые над конфигурацией </a:t>
            </a:r>
            <a:r>
              <a:rPr lang="en-US" sz="2800" dirty="0"/>
              <a:t>c:</a:t>
            </a:r>
          </a:p>
          <a:p>
            <a:pPr lvl="1"/>
            <a:r>
              <a:rPr lang="en-US" sz="2800" dirty="0"/>
              <a:t>LEFT-ARC(L)</a:t>
            </a:r>
            <a:r>
              <a:rPr lang="ru-RU" sz="2800" dirty="0"/>
              <a:t>.</a:t>
            </a:r>
            <a:r>
              <a:rPr lang="en-US" sz="2800" dirty="0"/>
              <a:t> </a:t>
            </a:r>
            <a:r>
              <a:rPr lang="ru-RU" sz="2800" dirty="0"/>
              <a:t>В множество зависимостей добавляется зависимость </a:t>
            </a:r>
            <a:r>
              <a:rPr lang="en-US" sz="2800" dirty="0"/>
              <a:t>stack -&gt; stack(1) </a:t>
            </a:r>
            <a:r>
              <a:rPr lang="ru-RU" sz="2800" dirty="0"/>
              <a:t>с меткой </a:t>
            </a:r>
            <a:r>
              <a:rPr lang="en-US" sz="2800" dirty="0"/>
              <a:t>L</a:t>
            </a:r>
            <a:r>
              <a:rPr lang="ru-RU" sz="2800" dirty="0"/>
              <a:t> после чего </a:t>
            </a:r>
            <a:r>
              <a:rPr lang="en-US" sz="2800" dirty="0"/>
              <a:t>stack(1)</a:t>
            </a:r>
            <a:r>
              <a:rPr lang="ru-RU" sz="2800" dirty="0"/>
              <a:t> снимается со стека</a:t>
            </a:r>
          </a:p>
          <a:p>
            <a:pPr lvl="1"/>
            <a:r>
              <a:rPr lang="en-US" sz="2800" dirty="0"/>
              <a:t>RIGHT-ARC(L)</a:t>
            </a:r>
            <a:r>
              <a:rPr lang="ru-RU" sz="2800" dirty="0"/>
              <a:t>.</a:t>
            </a:r>
            <a:r>
              <a:rPr lang="en-US" sz="2800" dirty="0"/>
              <a:t> </a:t>
            </a:r>
            <a:r>
              <a:rPr lang="ru-RU" sz="2800" dirty="0"/>
              <a:t>В множество зависимостей добавляется зависимость </a:t>
            </a:r>
            <a:r>
              <a:rPr lang="en-US" sz="2800" dirty="0"/>
              <a:t>stack(1)</a:t>
            </a:r>
            <a:r>
              <a:rPr lang="ru-RU" sz="2800" dirty="0"/>
              <a:t> </a:t>
            </a:r>
            <a:r>
              <a:rPr lang="en-US" sz="2800" dirty="0"/>
              <a:t>-&gt; stack</a:t>
            </a:r>
            <a:r>
              <a:rPr lang="ru-RU" sz="2800" dirty="0"/>
              <a:t> с меткой </a:t>
            </a:r>
            <a:r>
              <a:rPr lang="en-US" sz="2800" dirty="0"/>
              <a:t>L </a:t>
            </a:r>
            <a:r>
              <a:rPr lang="ru-RU" sz="2800" dirty="0"/>
              <a:t>после чего </a:t>
            </a:r>
            <a:r>
              <a:rPr lang="en-US" sz="2800" dirty="0"/>
              <a:t>stack</a:t>
            </a:r>
            <a:r>
              <a:rPr lang="ru-RU" sz="2800" dirty="0"/>
              <a:t> снимается со стека</a:t>
            </a:r>
          </a:p>
          <a:p>
            <a:pPr lvl="1"/>
            <a:r>
              <a:rPr lang="en-US" sz="2800" dirty="0"/>
              <a:t>SHIFT</a:t>
            </a:r>
            <a:r>
              <a:rPr lang="ru-RU" sz="2800" dirty="0"/>
              <a:t>(с). Элемент </a:t>
            </a:r>
            <a:r>
              <a:rPr lang="en-US" sz="2800" dirty="0"/>
              <a:t>input </a:t>
            </a:r>
            <a:r>
              <a:rPr lang="ru-RU" sz="2800" dirty="0"/>
              <a:t>перемещается на вершину стека</a:t>
            </a:r>
            <a:endParaRPr lang="en-US" sz="2800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4560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Деревья составляющих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64" y="1446625"/>
            <a:ext cx="8188161" cy="3105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6163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Иллюстрация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40</a:t>
            </a:fld>
            <a:endParaRPr lang="ru-RU" dirty="0"/>
          </a:p>
        </p:txBody>
      </p:sp>
      <p:pic>
        <p:nvPicPr>
          <p:cNvPr id="2050" name="Picture 2" descr="Animation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944" y="1515269"/>
            <a:ext cx="57150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754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признаки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1530" y="1218646"/>
            <a:ext cx="8218488" cy="3639852"/>
          </a:xfrm>
        </p:spPr>
        <p:txBody>
          <a:bodyPr>
            <a:normAutofit/>
          </a:bodyPr>
          <a:lstStyle/>
          <a:p>
            <a:r>
              <a:rPr lang="ru-RU" sz="2800" dirty="0"/>
              <a:t>Базовые признаки:</a:t>
            </a:r>
            <a:endParaRPr lang="en-US" sz="2800" dirty="0"/>
          </a:p>
          <a:p>
            <a:pPr lvl="1"/>
            <a:r>
              <a:rPr lang="ru-RU" sz="2800" dirty="0"/>
              <a:t>Выбирается элемент – </a:t>
            </a:r>
            <a:r>
              <a:rPr lang="en-US" sz="2800" dirty="0"/>
              <a:t>input, input(</a:t>
            </a:r>
            <a:r>
              <a:rPr lang="en-US" sz="2800" dirty="0" err="1"/>
              <a:t>i</a:t>
            </a:r>
            <a:r>
              <a:rPr lang="en-US" sz="2800" dirty="0"/>
              <a:t>), stack, stack(</a:t>
            </a:r>
            <a:r>
              <a:rPr lang="en-US" sz="2800" dirty="0" err="1"/>
              <a:t>i</a:t>
            </a:r>
            <a:r>
              <a:rPr lang="en-US" sz="2800" dirty="0"/>
              <a:t>), </a:t>
            </a:r>
            <a:r>
              <a:rPr lang="ru-RU" sz="2800" dirty="0"/>
              <a:t>самые левые и правые дети этих элементов, самый левый внук, самый правый внук и т. п.</a:t>
            </a:r>
          </a:p>
          <a:p>
            <a:pPr lvl="1"/>
            <a:r>
              <a:rPr lang="ru-RU" sz="2800" dirty="0"/>
              <a:t>Для каждого из элементов можно посмотреть словоформу, </a:t>
            </a:r>
            <a:r>
              <a:rPr lang="en-US" sz="2800" dirty="0"/>
              <a:t>POS-</a:t>
            </a:r>
            <a:r>
              <a:rPr lang="ru-RU" sz="2800" dirty="0"/>
              <a:t>тег или метку зависимости от родителя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2457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 использующегося в </a:t>
            </a:r>
            <a:r>
              <a:rPr lang="en-US" dirty="0" err="1"/>
              <a:t>SyntaxNet</a:t>
            </a:r>
            <a:r>
              <a:rPr lang="ru-RU" dirty="0"/>
              <a:t> набора базовых признаков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/>
              <a:t>input.word</a:t>
            </a:r>
            <a:r>
              <a:rPr lang="en-US" dirty="0"/>
              <a:t> input(1).word, input(2).word, input(3).word, </a:t>
            </a:r>
            <a:r>
              <a:rPr lang="en-US" dirty="0" err="1"/>
              <a:t>stack.word</a:t>
            </a:r>
            <a:r>
              <a:rPr lang="en-US" dirty="0"/>
              <a:t>, stack(1).word, stack(2).word, stack(3).word, </a:t>
            </a:r>
            <a:r>
              <a:rPr lang="en-US" dirty="0" err="1"/>
              <a:t>stack.child</a:t>
            </a:r>
            <a:r>
              <a:rPr lang="en-US" dirty="0"/>
              <a:t>(1).word, </a:t>
            </a:r>
            <a:r>
              <a:rPr lang="en-US" dirty="0" err="1"/>
              <a:t>stack.child</a:t>
            </a:r>
            <a:r>
              <a:rPr lang="en-US" dirty="0"/>
              <a:t>(1).sibling(-1).word, </a:t>
            </a:r>
            <a:r>
              <a:rPr lang="en-US" dirty="0" err="1"/>
              <a:t>stack.child</a:t>
            </a:r>
            <a:r>
              <a:rPr lang="en-US" dirty="0"/>
              <a:t>(-1).word, </a:t>
            </a:r>
            <a:r>
              <a:rPr lang="en-US" dirty="0" err="1"/>
              <a:t>stack.child</a:t>
            </a:r>
            <a:r>
              <a:rPr lang="en-US" dirty="0"/>
              <a:t>(-1).sibling(1).word, stack(1).child(1).word, stack(1).child(1).sibling(-1).word, stack(1).child(-1).word, stack(1).child(-1).sibling(1).word, </a:t>
            </a:r>
            <a:r>
              <a:rPr lang="en-US" dirty="0" err="1"/>
              <a:t>stack.child</a:t>
            </a:r>
            <a:r>
              <a:rPr lang="en-US" dirty="0"/>
              <a:t>(2).word, </a:t>
            </a:r>
            <a:r>
              <a:rPr lang="en-US" dirty="0" err="1"/>
              <a:t>stack.child</a:t>
            </a:r>
            <a:r>
              <a:rPr lang="en-US" dirty="0"/>
              <a:t>(-2).word, stack(1).child(2).word, stack(1).child(-2).word;</a:t>
            </a:r>
          </a:p>
          <a:p>
            <a:pPr marL="0" indent="0">
              <a:buNone/>
            </a:pPr>
            <a:r>
              <a:rPr lang="en-US" dirty="0" err="1"/>
              <a:t>input.tag</a:t>
            </a:r>
            <a:r>
              <a:rPr lang="en-US" dirty="0"/>
              <a:t>, input(1).tag, input(2).tag, input(3).tag, </a:t>
            </a:r>
            <a:r>
              <a:rPr lang="en-US" dirty="0" err="1"/>
              <a:t>stack.tag</a:t>
            </a:r>
            <a:r>
              <a:rPr lang="en-US" dirty="0"/>
              <a:t>, stack(1).tag, stack(2).tag, stack(3).tag, </a:t>
            </a:r>
            <a:r>
              <a:rPr lang="en-US" dirty="0" err="1"/>
              <a:t>stack.child</a:t>
            </a:r>
            <a:r>
              <a:rPr lang="en-US" dirty="0"/>
              <a:t>(1).tag, </a:t>
            </a:r>
            <a:r>
              <a:rPr lang="en-US" dirty="0" err="1"/>
              <a:t>stack.child</a:t>
            </a:r>
            <a:r>
              <a:rPr lang="en-US" dirty="0"/>
              <a:t>(1).sibling(-1).tag, </a:t>
            </a:r>
            <a:r>
              <a:rPr lang="en-US" dirty="0" err="1"/>
              <a:t>stack.child</a:t>
            </a:r>
            <a:r>
              <a:rPr lang="en-US" dirty="0"/>
              <a:t>(-1).tag, </a:t>
            </a:r>
            <a:r>
              <a:rPr lang="en-US" dirty="0" err="1"/>
              <a:t>stack.child</a:t>
            </a:r>
            <a:r>
              <a:rPr lang="en-US" dirty="0"/>
              <a:t>(-1).sibling(1).tag, stack(1).child(1).tag, stack(1).child(1).sibling(-1).tag, stack(1).child(-1).tag, stack(1).child(-1).sibling(1).tag, </a:t>
            </a:r>
            <a:r>
              <a:rPr lang="en-US" dirty="0" err="1"/>
              <a:t>stack.child</a:t>
            </a:r>
            <a:r>
              <a:rPr lang="en-US" dirty="0"/>
              <a:t>(2).tag, </a:t>
            </a:r>
            <a:r>
              <a:rPr lang="en-US" dirty="0" err="1"/>
              <a:t>stack.child</a:t>
            </a:r>
            <a:r>
              <a:rPr lang="en-US" dirty="0"/>
              <a:t>(-2).tag, stack(1).child(2).tag, stack(1).child(-2).tag;</a:t>
            </a:r>
          </a:p>
          <a:p>
            <a:pPr marL="0" indent="0">
              <a:buNone/>
            </a:pPr>
            <a:r>
              <a:rPr lang="en-US" dirty="0" err="1"/>
              <a:t>stack.child</a:t>
            </a:r>
            <a:r>
              <a:rPr lang="en-US" dirty="0"/>
              <a:t>(1).label, </a:t>
            </a:r>
            <a:r>
              <a:rPr lang="en-US" dirty="0" err="1"/>
              <a:t>stack.child</a:t>
            </a:r>
            <a:r>
              <a:rPr lang="en-US" dirty="0"/>
              <a:t>(1).sibling(-1).label, </a:t>
            </a:r>
            <a:r>
              <a:rPr lang="en-US" dirty="0" err="1"/>
              <a:t>stack.child</a:t>
            </a:r>
            <a:r>
              <a:rPr lang="en-US" dirty="0"/>
              <a:t>(-1).label, </a:t>
            </a:r>
            <a:r>
              <a:rPr lang="en-US" dirty="0" err="1"/>
              <a:t>stack.child</a:t>
            </a:r>
            <a:r>
              <a:rPr lang="en-US" dirty="0"/>
              <a:t>(-1).sibling(1).label, stack(1).child(1).label, stack(1).child(1).sibling(-1).label, stack(1).child(-1).label, stack(1).child(-1).sibling(1).label, </a:t>
            </a:r>
            <a:r>
              <a:rPr lang="en-US" dirty="0" err="1"/>
              <a:t>stack.child</a:t>
            </a:r>
            <a:r>
              <a:rPr lang="en-US" dirty="0"/>
              <a:t>(2).label, </a:t>
            </a:r>
            <a:r>
              <a:rPr lang="en-US" dirty="0" err="1"/>
              <a:t>stack.child</a:t>
            </a:r>
            <a:r>
              <a:rPr lang="en-US" dirty="0"/>
              <a:t>(-2).label, stack(1).child(2).label, stack(1).child(-2).label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1695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Механизм обучения </a:t>
            </a:r>
            <a:r>
              <a:rPr lang="en-US" dirty="0" err="1"/>
              <a:t>MaltParser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Из базовых признаков конструируются составные – конъюнкции базовых элементов(обычно до 3 элементов в конъюнкции).</a:t>
            </a:r>
          </a:p>
          <a:p>
            <a:r>
              <a:rPr lang="ru-RU" sz="2800" dirty="0"/>
              <a:t>Пользуясь составными признаками конфигурации механизм обучения</a:t>
            </a:r>
            <a:r>
              <a:rPr lang="en-US" sz="2800" dirty="0"/>
              <a:t>(SVM)</a:t>
            </a:r>
            <a:r>
              <a:rPr lang="ru-RU" sz="2800" dirty="0"/>
              <a:t> выбирает наилучшее действие для данной конфигурации.</a:t>
            </a:r>
          </a:p>
          <a:p>
            <a:r>
              <a:rPr lang="ru-RU" sz="2800" dirty="0"/>
              <a:t>В базовой реализации обучение жадное.</a:t>
            </a:r>
            <a:endParaRPr lang="en-US" sz="2800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4366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Вещественные признаки на основе эмбеддингов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2800" dirty="0"/>
              <a:t>Основная идея</a:t>
            </a:r>
            <a:r>
              <a:rPr lang="en-US" sz="2800" dirty="0"/>
              <a:t>:</a:t>
            </a:r>
          </a:p>
          <a:p>
            <a:pPr lvl="1"/>
            <a:r>
              <a:rPr lang="ru-RU" sz="2800" dirty="0"/>
              <a:t>Для слов, </a:t>
            </a:r>
            <a:r>
              <a:rPr lang="en-US" sz="2800" dirty="0"/>
              <a:t>POS-</a:t>
            </a:r>
            <a:r>
              <a:rPr lang="ru-RU" sz="2800" dirty="0"/>
              <a:t>тегов и меток зависимостей обучаются эмбеддинги.</a:t>
            </a:r>
          </a:p>
          <a:p>
            <a:pPr lvl="1"/>
            <a:r>
              <a:rPr lang="ru-RU" sz="2800" dirty="0"/>
              <a:t>Конкатенация эмбеддингов базовых элементов отображается на скрытый слой с кубической функцией активации.</a:t>
            </a:r>
          </a:p>
          <a:p>
            <a:pPr lvl="1"/>
            <a:r>
              <a:rPr lang="ru-RU" sz="2800" dirty="0"/>
              <a:t>За скрытым слоем добавляется </a:t>
            </a:r>
            <a:r>
              <a:rPr lang="en-US" sz="2800" dirty="0" err="1"/>
              <a:t>softmax</a:t>
            </a:r>
            <a:r>
              <a:rPr lang="ru-RU" sz="2800" dirty="0"/>
              <a:t>. Обучение сети – максимизация вероятности эталонных действий на нем.</a:t>
            </a:r>
            <a:endParaRPr lang="en-US" sz="2800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242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Эмбеддинги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45</a:t>
            </a:fld>
            <a:endParaRPr lang="ru-RU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Эмбеддинг – отображение из дискретного вектора признаков в непрерывный вектор заданной размерности </a:t>
            </a:r>
            <a:r>
              <a:rPr lang="en-US" dirty="0"/>
              <a:t>h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Каноничный пример – эмбеддинг слова.</a:t>
            </a:r>
            <a:br>
              <a:rPr lang="ru-RU" dirty="0"/>
            </a:br>
            <a:r>
              <a:rPr lang="ru-RU" dirty="0"/>
              <a:t>Исходный вектор: x = (0, 0, … </a:t>
            </a:r>
            <a:r>
              <a:rPr lang="en-US" dirty="0"/>
              <a:t>, </a:t>
            </a:r>
            <a:r>
              <a:rPr lang="ru-RU" dirty="0"/>
              <a:t>1, 0, … 0) длины размера словаря</a:t>
            </a:r>
            <a:br>
              <a:rPr lang="ru-RU" dirty="0"/>
            </a:br>
            <a:r>
              <a:rPr lang="ru-RU" dirty="0"/>
              <a:t>Результат: x’= (0.2, 0.8, …, -15.9) длины </a:t>
            </a:r>
            <a:r>
              <a:rPr lang="en-US" dirty="0"/>
              <a:t>h</a:t>
            </a:r>
            <a:r>
              <a:rPr lang="ru-RU" dirty="0"/>
              <a:t>.</a:t>
            </a:r>
          </a:p>
          <a:p>
            <a:r>
              <a:rPr lang="ru-RU" dirty="0"/>
              <a:t>Обычно обучаются на неразмеченных данных по контексту.</a:t>
            </a:r>
          </a:p>
          <a:p>
            <a:r>
              <a:rPr lang="ru-RU" dirty="0"/>
              <a:t>Причины использования:</a:t>
            </a:r>
          </a:p>
          <a:p>
            <a:pPr lvl="1"/>
            <a:r>
              <a:rPr lang="ru-RU" dirty="0"/>
              <a:t>Уменьшение размерности пространства признаков.</a:t>
            </a:r>
          </a:p>
          <a:p>
            <a:pPr lvl="1"/>
            <a:r>
              <a:rPr lang="ru-RU" dirty="0"/>
              <a:t>Учет близости элементов в исходном пространстве.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5319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Эмбеддинги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46</a:t>
            </a:fld>
            <a:endParaRPr lang="ru-RU" dirty="0"/>
          </a:p>
        </p:txBody>
      </p:sp>
      <p:pic>
        <p:nvPicPr>
          <p:cNvPr id="4102" name="Picture 6" descr="&amp;Kcy;&amp;acy;&amp;rcy;&amp;tcy;&amp;icy;&amp;ncy;&amp;kcy;&amp;icy; &amp;pcy;&amp;ocy; &amp;zcy;&amp;acy;&amp;pcy;&amp;rcy;&amp;ocy;&amp;scy;&amp;ucy; word2vec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645" y="1170135"/>
            <a:ext cx="5094897" cy="295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566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Эмбеддинги слов, тегов и меток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 процессе обучения сети обучаются эмбеддинги для слов, </a:t>
            </a:r>
            <a:r>
              <a:rPr lang="en-US" sz="2400" dirty="0"/>
              <a:t>POS-</a:t>
            </a:r>
            <a:r>
              <a:rPr lang="ru-RU" sz="2400" dirty="0"/>
              <a:t>тегов и  меток зависимостей.</a:t>
            </a:r>
          </a:p>
          <a:p>
            <a:r>
              <a:rPr lang="ru-RU" sz="2400" dirty="0"/>
              <a:t>В качестве начального приближения эмбеддингов слов обычно используются заранее обученные на большом корпусе эмбеддинги ( в </a:t>
            </a:r>
            <a:r>
              <a:rPr lang="en-US" sz="2400" dirty="0" err="1"/>
              <a:t>SyntaxNet</a:t>
            </a:r>
            <a:r>
              <a:rPr lang="en-US" sz="2400" dirty="0"/>
              <a:t> </a:t>
            </a:r>
            <a:r>
              <a:rPr lang="ru-RU" sz="2400" dirty="0"/>
              <a:t>и  во всех процитированных работах это </a:t>
            </a:r>
            <a:r>
              <a:rPr lang="en-US" sz="2400" dirty="0"/>
              <a:t>SENNA</a:t>
            </a:r>
            <a:r>
              <a:rPr lang="ru-RU" sz="2400" dirty="0"/>
              <a:t>-</a:t>
            </a:r>
            <a:r>
              <a:rPr lang="en-US" sz="2400" dirty="0" err="1"/>
              <a:t>embeddings</a:t>
            </a:r>
            <a:r>
              <a:rPr lang="ru-RU" sz="2400" dirty="0"/>
              <a:t> </a:t>
            </a:r>
            <a:r>
              <a:rPr lang="en-US" sz="2400" dirty="0"/>
              <a:t>)</a:t>
            </a:r>
            <a:r>
              <a:rPr lang="ru-RU" sz="2400" dirty="0"/>
              <a:t>.</a:t>
            </a:r>
          </a:p>
          <a:p>
            <a:r>
              <a:rPr lang="ru-RU" sz="2400" dirty="0"/>
              <a:t>Эмбеддинги для </a:t>
            </a:r>
            <a:r>
              <a:rPr lang="en-US" sz="2400" dirty="0"/>
              <a:t>POS-</a:t>
            </a:r>
            <a:r>
              <a:rPr lang="ru-RU" sz="2400" dirty="0"/>
              <a:t>тегов и меток зависимостей инициализируются случайным образом.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8580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нейросети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Перед обучением модели фиксируется набор базовых признаков (словоформа первого слова на входе, </a:t>
                </a:r>
                <a:r>
                  <a:rPr lang="en-US" dirty="0"/>
                  <a:t>POS-</a:t>
                </a:r>
                <a:r>
                  <a:rPr lang="ru-RU" dirty="0"/>
                  <a:t>тег самого левого ребенка второго элемента на стеке и т. п.)</a:t>
                </a:r>
              </a:p>
              <a:p>
                <a:r>
                  <a:rPr lang="ru-RU" dirty="0"/>
                  <a:t>Для данной конфигурации все базовые признаки конкатенируются в один вектор </a:t>
                </a:r>
                <a:r>
                  <a:rPr lang="en-US" dirty="0"/>
                  <a:t>x</a:t>
                </a:r>
                <a:r>
                  <a:rPr lang="ru-RU" dirty="0"/>
                  <a:t>.</a:t>
                </a:r>
              </a:p>
              <a:p>
                <a:r>
                  <a:rPr lang="ru-RU" dirty="0"/>
                  <a:t>Полученный вектор отображается на полносвязанный слой размера </a:t>
                </a:r>
                <a:r>
                  <a:rPr lang="en-US" dirty="0"/>
                  <a:t>h </a:t>
                </a:r>
                <a:r>
                  <a:rPr lang="ru-RU" dirty="0"/>
                  <a:t>с помощью кубической функции активации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ru-RU" dirty="0"/>
              </a:p>
              <a:p>
                <a:r>
                  <a:rPr lang="ru-RU" dirty="0"/>
                  <a:t>После скрытого слоя добавлен слой </a:t>
                </a:r>
                <a:r>
                  <a:rPr lang="en-US" dirty="0" err="1"/>
                  <a:t>softmax</a:t>
                </a:r>
                <a:r>
                  <a:rPr lang="ru-RU" dirty="0"/>
                  <a:t>, задающий вероятности каждого из </a:t>
                </a:r>
                <a:r>
                  <a:rPr lang="en-US" dirty="0"/>
                  <a:t>2L+1 </a:t>
                </a:r>
                <a:r>
                  <a:rPr lang="ru-RU" dirty="0"/>
                  <a:t>возможных действий ( где </a:t>
                </a:r>
                <a:r>
                  <a:rPr lang="en-US" dirty="0"/>
                  <a:t>L – </a:t>
                </a:r>
                <a:r>
                  <a:rPr lang="ru-RU" dirty="0"/>
                  <a:t>количество меток зависимостей).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929" t="-1173" r="-14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4360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нейросети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49</a:t>
            </a:fld>
            <a:endParaRPr lang="ru-RU" dirty="0"/>
          </a:p>
        </p:txBody>
      </p:sp>
      <p:pic>
        <p:nvPicPr>
          <p:cNvPr id="6" name="Picture 2" descr="Schemati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85" y="922174"/>
            <a:ext cx="6168057" cy="346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255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Деревья зависимостей </a:t>
            </a:r>
            <a:r>
              <a:rPr lang="en-US" dirty="0"/>
              <a:t>vs. </a:t>
            </a:r>
            <a:r>
              <a:rPr lang="ru-RU" dirty="0"/>
              <a:t>Деревья составляющих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Деревья зависимостей эксплицитно задают</a:t>
            </a:r>
            <a:r>
              <a:rPr lang="en-US" dirty="0"/>
              <a:t>:</a:t>
            </a:r>
          </a:p>
          <a:p>
            <a:pPr lvl="1"/>
            <a:r>
              <a:rPr lang="ru-RU" dirty="0"/>
              <a:t>Зависимость актанта отношения от головы (дуги)</a:t>
            </a:r>
          </a:p>
          <a:p>
            <a:pPr lvl="1"/>
            <a:r>
              <a:rPr lang="ru-RU" dirty="0"/>
              <a:t>Функциональные категории (метки дуг)</a:t>
            </a:r>
          </a:p>
          <a:p>
            <a:r>
              <a:rPr lang="ru-RU" dirty="0"/>
              <a:t>Деревья составляющих эксплицитно задают</a:t>
            </a:r>
            <a:r>
              <a:rPr lang="en-US" dirty="0"/>
              <a:t>:</a:t>
            </a:r>
          </a:p>
          <a:p>
            <a:pPr lvl="1"/>
            <a:r>
              <a:rPr lang="ru-RU" dirty="0"/>
              <a:t>Фразы (нетерминальные вершины)</a:t>
            </a:r>
          </a:p>
          <a:p>
            <a:pPr lvl="1"/>
            <a:r>
              <a:rPr lang="ru-RU" dirty="0"/>
              <a:t>Структурные категории (метки нетерминальных вершин)</a:t>
            </a:r>
          </a:p>
          <a:p>
            <a:pPr lvl="1"/>
            <a:r>
              <a:rPr lang="ru-RU" dirty="0"/>
              <a:t>Обычно составляющие имеют «голову» – главное слово (сущ. для </a:t>
            </a:r>
            <a:r>
              <a:rPr lang="en-US" dirty="0"/>
              <a:t>NP </a:t>
            </a:r>
            <a:r>
              <a:rPr lang="ru-RU" dirty="0"/>
              <a:t>и т. п.)</a:t>
            </a:r>
          </a:p>
          <a:p>
            <a:pPr lvl="1"/>
            <a:r>
              <a:rPr lang="ru-RU" dirty="0"/>
              <a:t>Могут задавать функциональные категории</a:t>
            </a:r>
          </a:p>
          <a:p>
            <a:r>
              <a:rPr lang="ru-RU" dirty="0"/>
              <a:t>Деревья составляющих – более сложная и более выразительная структура, которая может детерминистическим образом быть преобразована в деревья зависимостей</a:t>
            </a:r>
          </a:p>
          <a:p>
            <a:r>
              <a:rPr lang="ru-RU" dirty="0"/>
              <a:t>Деревья зависимостей компактнее и обычно показывают более высокие результаты в практических применениях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4775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архитектуры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sz="2400" dirty="0"/>
              <a:t>Эмбеддинги </a:t>
            </a:r>
            <a:r>
              <a:rPr lang="en-US" sz="2400" dirty="0"/>
              <a:t>POS-</a:t>
            </a:r>
            <a:r>
              <a:rPr lang="ru-RU" sz="2400" dirty="0"/>
              <a:t>тегов и меток зависимостей позволяют выразить близость </a:t>
            </a:r>
            <a:r>
              <a:rPr lang="en-US" sz="2400" dirty="0"/>
              <a:t>POS-</a:t>
            </a:r>
            <a:r>
              <a:rPr lang="ru-RU" sz="2400" dirty="0"/>
              <a:t>тегов и меток зависимостей друг к другу.</a:t>
            </a:r>
          </a:p>
          <a:p>
            <a:r>
              <a:rPr lang="ru-RU" sz="2400" dirty="0"/>
              <a:t>Кубическая функция активации хорошо подходит для выражения конъюнкций из трех и менее базовых признаков.</a:t>
            </a:r>
          </a:p>
          <a:p>
            <a:r>
              <a:rPr lang="ru-RU" sz="2400" dirty="0"/>
              <a:t>На нейронах скрытого слоя получаются осмысленные признаки: можно посмотреть какие базовые признаки дают наибольший вклад на каждом из нейронов. Конъюнкция доминирующих признаков, как правило, осмысленная</a:t>
            </a:r>
            <a:r>
              <a:rPr lang="ru-RU" dirty="0"/>
              <a:t>.</a:t>
            </a:r>
          </a:p>
          <a:p>
            <a:pPr marL="357187" lvl="1" indent="0">
              <a:buNone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6746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Доминирующие признаки для нейронов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89682"/>
            <a:ext cx="8218488" cy="306107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0573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Глобальное обучение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Label-bias problem</a:t>
            </a:r>
          </a:p>
          <a:p>
            <a:pPr lvl="1"/>
            <a:r>
              <a:rPr lang="ru-RU" dirty="0"/>
              <a:t>Встречается не только в </a:t>
            </a:r>
            <a:r>
              <a:rPr lang="en-US" dirty="0"/>
              <a:t>NLP</a:t>
            </a:r>
            <a:r>
              <a:rPr lang="ru-RU" dirty="0"/>
              <a:t>. Это, в частности, мотивация перехода от </a:t>
            </a:r>
            <a:r>
              <a:rPr lang="en-US" dirty="0"/>
              <a:t>MEMM </a:t>
            </a:r>
            <a:r>
              <a:rPr lang="ru-RU" dirty="0"/>
              <a:t>к </a:t>
            </a:r>
            <a:r>
              <a:rPr lang="en-US" dirty="0"/>
              <a:t>CRF</a:t>
            </a:r>
            <a:r>
              <a:rPr lang="ru-RU" dirty="0"/>
              <a:t>.</a:t>
            </a:r>
            <a:endParaRPr lang="en-US" dirty="0"/>
          </a:p>
          <a:p>
            <a:pPr lvl="1"/>
            <a:r>
              <a:rPr lang="ru-RU" dirty="0"/>
              <a:t>Авторы </a:t>
            </a:r>
            <a:r>
              <a:rPr lang="en-US" dirty="0" err="1"/>
              <a:t>SyntaxNet</a:t>
            </a:r>
            <a:r>
              <a:rPr lang="en-US" dirty="0"/>
              <a:t> </a:t>
            </a:r>
            <a:r>
              <a:rPr lang="ru-RU" dirty="0"/>
              <a:t>показывают, что для задачи тегирования глобально обучаемые модели строго более выразительны, чем локально обучаемые.</a:t>
            </a:r>
          </a:p>
          <a:p>
            <a:pPr lvl="1"/>
            <a:r>
              <a:rPr lang="ru-RU" dirty="0"/>
              <a:t>Локальное обучение может быть приближено к глобальному, если дать возможность смотреть на </a:t>
            </a:r>
            <a:r>
              <a:rPr lang="en-US" dirty="0"/>
              <a:t>k </a:t>
            </a:r>
            <a:r>
              <a:rPr lang="ru-RU" dirty="0"/>
              <a:t>элементов вперед. Но для любого </a:t>
            </a:r>
            <a:r>
              <a:rPr lang="en-US" dirty="0"/>
              <a:t>k </a:t>
            </a:r>
            <a:r>
              <a:rPr lang="ru-RU" dirty="0"/>
              <a:t>можно сконструировать пример, на котором локальное обучение проигрывает глобальному.</a:t>
            </a:r>
          </a:p>
          <a:p>
            <a:r>
              <a:rPr lang="ru-RU" dirty="0"/>
              <a:t>Глобальное обучение</a:t>
            </a:r>
            <a:r>
              <a:rPr lang="en-US" dirty="0"/>
              <a:t> c CRF-</a:t>
            </a:r>
            <a:r>
              <a:rPr lang="ru-RU" dirty="0"/>
              <a:t>подобной функцией ошибки проводится с помощью </a:t>
            </a:r>
            <a:r>
              <a:rPr lang="en-US" dirty="0"/>
              <a:t>beam search </a:t>
            </a:r>
            <a:r>
              <a:rPr lang="ru-RU" dirty="0"/>
              <a:t>по методу </a:t>
            </a:r>
            <a:r>
              <a:rPr lang="en-US" dirty="0"/>
              <a:t>early updates</a:t>
            </a:r>
            <a:r>
              <a:rPr lang="ru-RU" dirty="0"/>
              <a:t>.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98209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</a:t>
            </a:r>
            <a:r>
              <a:rPr lang="ru-RU" dirty="0"/>
              <a:t> </a:t>
            </a:r>
            <a:r>
              <a:rPr lang="en-US" dirty="0"/>
              <a:t>bias problem </a:t>
            </a:r>
            <a:endParaRPr lang="ru-R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41580"/>
            <a:ext cx="8218488" cy="345768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9076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 </a:t>
            </a:r>
            <a:r>
              <a:rPr lang="ru-RU" dirty="0"/>
              <a:t>по методу </a:t>
            </a:r>
            <a:r>
              <a:rPr lang="en-US" dirty="0"/>
              <a:t>early updates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dirty="0"/>
              <a:t>Строим не одну самую вероятную последоватьльность действий, а </a:t>
            </a:r>
            <a:r>
              <a:rPr lang="en-US" dirty="0"/>
              <a:t>k </a:t>
            </a:r>
            <a:r>
              <a:rPr lang="ru-RU" dirty="0"/>
              <a:t>самых вероятных.</a:t>
            </a:r>
          </a:p>
          <a:p>
            <a:r>
              <a:rPr lang="ru-RU" dirty="0"/>
              <a:t>Среди </a:t>
            </a:r>
            <a:r>
              <a:rPr lang="en-US" dirty="0"/>
              <a:t>k </a:t>
            </a:r>
            <a:r>
              <a:rPr lang="ru-RU" dirty="0"/>
              <a:t>самых вероятных должен присутсвовать префикс эталонной последовательности действий для данного предложения.</a:t>
            </a:r>
          </a:p>
          <a:p>
            <a:r>
              <a:rPr lang="ru-RU" dirty="0"/>
              <a:t>Если на </a:t>
            </a:r>
            <a:r>
              <a:rPr lang="en-US" dirty="0" err="1"/>
              <a:t>i</a:t>
            </a:r>
            <a:r>
              <a:rPr lang="ru-RU" dirty="0"/>
              <a:t>-ом</a:t>
            </a:r>
            <a:r>
              <a:rPr lang="en-US" dirty="0"/>
              <a:t> </a:t>
            </a:r>
            <a:r>
              <a:rPr lang="ru-RU" dirty="0"/>
              <a:t>шаге префикс эталонной последовательности не попал в </a:t>
            </a:r>
            <a:r>
              <a:rPr lang="en-US" dirty="0"/>
              <a:t>beam</a:t>
            </a:r>
            <a:r>
              <a:rPr lang="ru-RU" dirty="0"/>
              <a:t>, делается шаг градиентного спуска, где префикс эталонной последовательности длины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ru-RU" dirty="0"/>
              <a:t>считается положительным примером, а все последовательности длины </a:t>
            </a:r>
            <a:r>
              <a:rPr lang="en-US" dirty="0" err="1"/>
              <a:t>i</a:t>
            </a:r>
            <a:r>
              <a:rPr lang="ru-RU" dirty="0"/>
              <a:t> в </a:t>
            </a:r>
            <a:r>
              <a:rPr lang="en-US" dirty="0"/>
              <a:t>beam – </a:t>
            </a:r>
            <a:r>
              <a:rPr lang="ru-RU" dirty="0"/>
              <a:t>отрицательными.</a:t>
            </a:r>
            <a:r>
              <a:rPr lang="en-US" dirty="0"/>
              <a:t> </a:t>
            </a:r>
            <a:r>
              <a:rPr lang="ru-RU" dirty="0"/>
              <a:t>Фактически</a:t>
            </a:r>
            <a:r>
              <a:rPr lang="en-US" dirty="0"/>
              <a:t> </a:t>
            </a:r>
            <a:r>
              <a:rPr lang="ru-RU" dirty="0"/>
              <a:t>происходит аппроксимация </a:t>
            </a:r>
            <a:r>
              <a:rPr lang="en-US" dirty="0" err="1"/>
              <a:t>softmax</a:t>
            </a:r>
            <a:r>
              <a:rPr lang="en-US" dirty="0"/>
              <a:t> </a:t>
            </a:r>
            <a:r>
              <a:rPr lang="ru-RU" dirty="0"/>
              <a:t>с помощью </a:t>
            </a:r>
            <a:r>
              <a:rPr lang="en-US" dirty="0"/>
              <a:t>NCE</a:t>
            </a:r>
            <a:r>
              <a:rPr lang="ru-RU" dirty="0"/>
              <a:t>.</a:t>
            </a:r>
            <a:endParaRPr lang="en-US" dirty="0"/>
          </a:p>
          <a:p>
            <a:endParaRPr lang="ru-RU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84636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реализации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/>
              <a:t>Модель предобучается с помощью локально обучающейся (жадной) версии алгоритма. Это значительно ускоряет сходимость основного алгоритма, но не влияет на результат.</a:t>
            </a:r>
          </a:p>
          <a:p>
            <a:r>
              <a:rPr lang="ru-RU" sz="2400" dirty="0"/>
              <a:t>Перед основным ходом алгоритма фреймворк </a:t>
            </a:r>
            <a:r>
              <a:rPr lang="en-US" sz="2400" dirty="0" err="1"/>
              <a:t>SyntaxNet</a:t>
            </a:r>
            <a:r>
              <a:rPr lang="en-US" sz="2400" dirty="0"/>
              <a:t> </a:t>
            </a:r>
            <a:r>
              <a:rPr lang="ru-RU" sz="2400" dirty="0"/>
              <a:t>может обучить </a:t>
            </a:r>
            <a:r>
              <a:rPr lang="en-US" sz="2400" dirty="0"/>
              <a:t>POS-</a:t>
            </a:r>
            <a:r>
              <a:rPr lang="ru-RU" sz="2400" dirty="0"/>
              <a:t>таггер.</a:t>
            </a:r>
          </a:p>
          <a:p>
            <a:r>
              <a:rPr lang="ru-RU" sz="2400" dirty="0"/>
              <a:t>При обучении с </a:t>
            </a:r>
            <a:r>
              <a:rPr lang="en-US" sz="2400" dirty="0"/>
              <a:t>POS-</a:t>
            </a:r>
            <a:r>
              <a:rPr lang="ru-RU" sz="2400" dirty="0"/>
              <a:t>таггером используется не один лучший тег, а </a:t>
            </a:r>
            <a:r>
              <a:rPr lang="en-US" sz="2400" dirty="0"/>
              <a:t>k </a:t>
            </a:r>
            <a:r>
              <a:rPr lang="ru-RU" sz="2400" dirty="0"/>
              <a:t>лучших тегов. При этом, учитываются вероятности, присвоенные тегам </a:t>
            </a:r>
            <a:r>
              <a:rPr lang="en-US" sz="2400" dirty="0"/>
              <a:t>POS-</a:t>
            </a:r>
            <a:r>
              <a:rPr lang="ru-RU" sz="2400" dirty="0"/>
              <a:t>таггером.</a:t>
            </a:r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7696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en-US" dirty="0"/>
              <a:t>POS-</a:t>
            </a:r>
            <a:r>
              <a:rPr lang="ru-RU" dirty="0"/>
              <a:t>таггера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Общая схема </a:t>
            </a:r>
            <a:r>
              <a:rPr lang="en-US" dirty="0"/>
              <a:t>POS-</a:t>
            </a:r>
            <a:r>
              <a:rPr lang="ru-RU" dirty="0"/>
              <a:t>таггера такая же, как у основного алгоритма. </a:t>
            </a:r>
          </a:p>
          <a:p>
            <a:r>
              <a:rPr lang="en-US" dirty="0"/>
              <a:t>POS-</a:t>
            </a:r>
            <a:r>
              <a:rPr lang="ru-RU" dirty="0"/>
              <a:t>таггер использует следующие наборы базовых признаков: словоформы, теги уже протеггированных слов, префиксы и суффиксы ограниченной длины, наличие в словоформе особых элементов( дефисы, цифры).</a:t>
            </a:r>
          </a:p>
          <a:p>
            <a:pPr lvl="1"/>
            <a:r>
              <a:rPr lang="ru-RU" sz="1400" dirty="0"/>
              <a:t>Пример реально использующегося набора:</a:t>
            </a:r>
            <a:br>
              <a:rPr lang="ru-RU" sz="1400" dirty="0"/>
            </a:br>
            <a:r>
              <a:rPr lang="en-US" sz="1400" dirty="0"/>
              <a:t>stack(3).word, stack(2).word, stack(1).word, </a:t>
            </a:r>
            <a:r>
              <a:rPr lang="en-US" sz="1400" dirty="0" err="1"/>
              <a:t>stack.word</a:t>
            </a:r>
            <a:r>
              <a:rPr lang="en-US" sz="1400" dirty="0"/>
              <a:t>, </a:t>
            </a:r>
            <a:r>
              <a:rPr lang="en-US" sz="1400" dirty="0" err="1"/>
              <a:t>input.word</a:t>
            </a:r>
            <a:r>
              <a:rPr lang="en-US" sz="1400" dirty="0"/>
              <a:t>, input(1).word, input(2).word, input(3).word;</a:t>
            </a:r>
            <a:br>
              <a:rPr lang="en-US" sz="1400" dirty="0"/>
            </a:br>
            <a:r>
              <a:rPr lang="en-US" sz="1400" dirty="0" err="1"/>
              <a:t>input.digit</a:t>
            </a:r>
            <a:r>
              <a:rPr lang="en-US" sz="1400" dirty="0"/>
              <a:t>, </a:t>
            </a:r>
            <a:r>
              <a:rPr lang="en-US" sz="1400" dirty="0" err="1"/>
              <a:t>input.hyphen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 err="1"/>
              <a:t>stack.suffix</a:t>
            </a:r>
            <a:r>
              <a:rPr lang="en-US" sz="1400" dirty="0"/>
              <a:t>(length=2), </a:t>
            </a:r>
            <a:r>
              <a:rPr lang="en-US" sz="1400" dirty="0" err="1"/>
              <a:t>input.suffix</a:t>
            </a:r>
            <a:r>
              <a:rPr lang="en-US" sz="1400" dirty="0"/>
              <a:t>(length=2), input(1).suffix(length=2);</a:t>
            </a:r>
            <a:r>
              <a:rPr lang="en-US" sz="1400" dirty="0" err="1"/>
              <a:t>stack.prefix</a:t>
            </a:r>
            <a:r>
              <a:rPr lang="en-US" sz="1400" dirty="0"/>
              <a:t>(length=2), </a:t>
            </a:r>
            <a:r>
              <a:rPr lang="en-US" sz="1400" dirty="0" err="1"/>
              <a:t>input.prefix</a:t>
            </a:r>
            <a:r>
              <a:rPr lang="en-US" sz="1400" dirty="0"/>
              <a:t>(length=2), input(1).prefix(length=2)</a:t>
            </a:r>
          </a:p>
          <a:p>
            <a:r>
              <a:rPr lang="en-US" dirty="0"/>
              <a:t>POS-</a:t>
            </a:r>
            <a:r>
              <a:rPr lang="ru-RU" dirty="0"/>
              <a:t>таггер показывает </a:t>
            </a:r>
            <a:r>
              <a:rPr lang="en-US" dirty="0"/>
              <a:t>state-of-art </a:t>
            </a:r>
            <a:r>
              <a:rPr lang="ru-RU" dirty="0"/>
              <a:t>результаты на </a:t>
            </a:r>
            <a:r>
              <a:rPr lang="en-US" dirty="0"/>
              <a:t>PTB</a:t>
            </a:r>
            <a:r>
              <a:rPr lang="ru-RU" dirty="0"/>
              <a:t>.</a:t>
            </a:r>
            <a:endParaRPr lang="en-US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51989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Библиография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1400" dirty="0" err="1"/>
              <a:t>Nivre</a:t>
            </a:r>
            <a:r>
              <a:rPr lang="en-US" sz="1400" dirty="0"/>
              <a:t> J. An efficient algorithm for projective dependency parsing //Proceedings of the 8th International Workshop on Parsing Technologies (IWPT. – 2003.</a:t>
            </a:r>
            <a:endParaRPr lang="ru-RU" sz="1400" dirty="0"/>
          </a:p>
          <a:p>
            <a:r>
              <a:rPr lang="en-US" sz="1400" dirty="0" err="1"/>
              <a:t>Nivre</a:t>
            </a:r>
            <a:r>
              <a:rPr lang="en-US" sz="1400" dirty="0"/>
              <a:t> J. Inductive dependency parsing. – Springer Netherlands, 2006. – С. 87-120.</a:t>
            </a:r>
            <a:endParaRPr lang="ru-RU" sz="1400" dirty="0"/>
          </a:p>
          <a:p>
            <a:r>
              <a:rPr lang="en-US" sz="1400" dirty="0" err="1"/>
              <a:t>Nivre</a:t>
            </a:r>
            <a:r>
              <a:rPr lang="en-US" sz="1400" dirty="0"/>
              <a:t> J. et al. </a:t>
            </a:r>
            <a:r>
              <a:rPr lang="en-US" sz="1400" dirty="0" err="1"/>
              <a:t>MaltParser</a:t>
            </a:r>
            <a:r>
              <a:rPr lang="en-US" sz="1400" dirty="0"/>
              <a:t>: A language-independent system for data-driven dependency parsing //Natural Language Engineering. – 2007. – </a:t>
            </a:r>
            <a:r>
              <a:rPr lang="ru-RU" sz="1400" dirty="0"/>
              <a:t>Т. 13. – №. 02. – С. 95-135</a:t>
            </a:r>
          </a:p>
          <a:p>
            <a:r>
              <a:rPr lang="en-US" sz="1400" dirty="0"/>
              <a:t>Chen D., Manning C. D. A Fast and Accurate Dependency Parser using Neural Networks //EMNLP. – 2014. – С. 740-750.</a:t>
            </a:r>
            <a:endParaRPr lang="ru-RU" sz="1400" dirty="0"/>
          </a:p>
          <a:p>
            <a:r>
              <a:rPr lang="en-US" sz="1400" dirty="0"/>
              <a:t>Zhou H. et al. A neural probabilistic structured-prediction model for transition-based dependency parsing //Proceedings of the 53rd Annual Meeting of the Association for Computational Linguistics. – 2015. – С. 1213-1222.</a:t>
            </a:r>
            <a:endParaRPr lang="ru-RU" sz="1400" dirty="0"/>
          </a:p>
          <a:p>
            <a:r>
              <a:rPr lang="en-US" sz="1400" dirty="0"/>
              <a:t>Weiss D. et al. Structured training for neural network transition-based parsing //</a:t>
            </a:r>
            <a:r>
              <a:rPr lang="en-US" sz="1400" dirty="0" err="1"/>
              <a:t>arXiv</a:t>
            </a:r>
            <a:r>
              <a:rPr lang="en-US" sz="1400" dirty="0"/>
              <a:t> preprint arXiv:1506.06158. – 2015.</a:t>
            </a:r>
            <a:endParaRPr lang="ru-RU" sz="1400" dirty="0"/>
          </a:p>
          <a:p>
            <a:r>
              <a:rPr lang="en-US" sz="1400" dirty="0" err="1"/>
              <a:t>Andor</a:t>
            </a:r>
            <a:r>
              <a:rPr lang="en-US" sz="1400" dirty="0"/>
              <a:t> D. et al. Globally normalized transition-based neural networks //</a:t>
            </a:r>
            <a:r>
              <a:rPr lang="en-US" sz="1400" dirty="0" err="1"/>
              <a:t>arXiv</a:t>
            </a:r>
            <a:r>
              <a:rPr lang="en-US" sz="1400" dirty="0"/>
              <a:t> preprint arXiv:1603.06042. – 2016.</a:t>
            </a:r>
          </a:p>
          <a:p>
            <a:r>
              <a:rPr lang="ru-RU" sz="1400" dirty="0"/>
              <a:t>Репозиторий </a:t>
            </a:r>
            <a:r>
              <a:rPr lang="en-US" sz="1400" dirty="0" err="1"/>
              <a:t>SyntaxNet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https://github.com/tensorflow/models/tree/master/syntaxnet</a:t>
            </a:r>
            <a:r>
              <a:rPr lang="en-US" sz="1400" dirty="0"/>
              <a:t>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42667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545" y="2409732"/>
            <a:ext cx="8649960" cy="702078"/>
          </a:xfrm>
        </p:spPr>
        <p:txBody>
          <a:bodyPr>
            <a:normAutofit/>
          </a:bodyPr>
          <a:lstStyle/>
          <a:p>
            <a:r>
              <a:rPr lang="ru-RU" dirty="0" err="1"/>
              <a:t>Графовые</a:t>
            </a:r>
            <a:r>
              <a:rPr lang="ru-RU" dirty="0"/>
              <a:t> методы </a:t>
            </a:r>
            <a:r>
              <a:rPr lang="ru-RU" dirty="0" err="1"/>
              <a:t>Парсинга</a:t>
            </a:r>
            <a:endParaRPr lang="ru-RU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0" y="4779150"/>
            <a:ext cx="4889500" cy="6056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576"/>
              </a:spcBef>
              <a:spcAft>
                <a:spcPts val="200"/>
              </a:spcAft>
              <a:buClr>
                <a:srgbClr val="C60C30"/>
              </a:buClr>
              <a:buFont typeface="Calibri" pitchFamily="34" charset="0"/>
              <a:buChar char="●"/>
              <a:defRPr lang="en-US" sz="20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628650" indent="-271463" algn="l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Calibri" pitchFamily="34" charset="0"/>
              <a:buChar char="●"/>
              <a:defRPr sz="1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5350" indent="-266700" algn="l" defTabSz="914400" rtl="0" eaLnBrk="1" latinLnBrk="0" hangingPunct="1">
              <a:spcBef>
                <a:spcPts val="384"/>
              </a:spcBef>
              <a:spcAft>
                <a:spcPts val="0"/>
              </a:spcAft>
              <a:buFont typeface="Calibri" pitchFamily="34" charset="0"/>
              <a:buChar char="–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179388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4125" indent="-176213" algn="l" defTabSz="914400" rtl="0" eaLnBrk="1" latinLnBrk="0" hangingPunct="1">
              <a:spcBef>
                <a:spcPct val="20000"/>
              </a:spcBef>
              <a:buFont typeface="Calibri" pitchFamily="34" charset="0"/>
              <a:buChar char="‐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ct val="20000"/>
              </a:spcBef>
              <a:buClr>
                <a:srgbClr val="CC0000"/>
              </a:buClr>
              <a:buSzPct val="85000"/>
              <a:buFont typeface="Wingdings" pitchFamily="2" charset="2"/>
              <a:buNone/>
            </a:pPr>
            <a:r>
              <a:rPr lang="ru-RU" dirty="0"/>
              <a:t>Иван Смуров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57989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Проективные и </a:t>
            </a:r>
            <a:r>
              <a:rPr lang="ru-RU" dirty="0" err="1"/>
              <a:t>непроективные</a:t>
            </a:r>
            <a:r>
              <a:rPr lang="ru-RU" dirty="0"/>
              <a:t> графы зависимостей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Дерево зависимости проективно тогда и только тогда, когда для любого слова-родителя </a:t>
            </a:r>
            <a:r>
              <a:rPr lang="en-US" b="1" i="1" dirty="0"/>
              <a:t>W</a:t>
            </a:r>
            <a:r>
              <a:rPr lang="en-US" dirty="0"/>
              <a:t> </a:t>
            </a:r>
            <a:r>
              <a:rPr lang="ru-RU" dirty="0"/>
              <a:t>и для любого слова-ребенка </a:t>
            </a:r>
            <a:r>
              <a:rPr lang="en-US" b="1" i="1" dirty="0"/>
              <a:t>U</a:t>
            </a:r>
            <a:r>
              <a:rPr lang="ru-RU" dirty="0"/>
              <a:t> верно, что </a:t>
            </a:r>
            <a:r>
              <a:rPr lang="en-US" b="1" i="1" dirty="0"/>
              <a:t>W</a:t>
            </a:r>
            <a:r>
              <a:rPr lang="en-US" dirty="0"/>
              <a:t> </a:t>
            </a:r>
            <a:r>
              <a:rPr lang="ru-RU" dirty="0"/>
              <a:t>является предком любого слова между </a:t>
            </a:r>
            <a:r>
              <a:rPr lang="en-US" b="1" i="1" dirty="0"/>
              <a:t>W</a:t>
            </a:r>
            <a:r>
              <a:rPr lang="en-US" dirty="0"/>
              <a:t>, </a:t>
            </a:r>
            <a:r>
              <a:rPr lang="en-US" b="1" i="1" dirty="0"/>
              <a:t>U</a:t>
            </a:r>
            <a:r>
              <a:rPr lang="ru-RU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59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ED70D-ECAC-4C3C-AC54-E18CFE401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969" y="2346725"/>
            <a:ext cx="6076950" cy="885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D35F8B-7572-453E-B8FC-872247D7D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15" y="3265106"/>
            <a:ext cx="8775975" cy="139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33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Области применения</a:t>
            </a:r>
            <a:r>
              <a:rPr lang="en-US" dirty="0"/>
              <a:t>: </a:t>
            </a:r>
            <a:r>
              <a:rPr lang="ru-RU" dirty="0"/>
              <a:t>распознавание речи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6565"/>
            <a:ext cx="8218488" cy="3933437"/>
          </a:xfrm>
        </p:spPr>
        <p:txBody>
          <a:bodyPr/>
          <a:lstStyle/>
          <a:p>
            <a:r>
              <a:rPr lang="ru-RU" dirty="0"/>
              <a:t>Если распознанная структура не имеет разбора, значит распознали с ошибкой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25" y="1851670"/>
            <a:ext cx="8505945" cy="298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671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Синтаксический анализ на основе графов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Оцениваем качество разбора через стоимость дуг, из которых разбор состоит (</a:t>
            </a:r>
            <a:r>
              <a:rPr lang="en-US" dirty="0"/>
              <a:t>arc-factored model</a:t>
            </a:r>
            <a:r>
              <a:rPr lang="ru-RU" dirty="0"/>
              <a:t>)</a:t>
            </a:r>
            <a:r>
              <a:rPr lang="en-US" dirty="0"/>
              <a:t>.</a:t>
            </a:r>
          </a:p>
          <a:p>
            <a:r>
              <a:rPr lang="ru-RU" dirty="0"/>
              <a:t>При такой факторизации построение разбора предложения – выбор максимального </a:t>
            </a:r>
            <a:r>
              <a:rPr lang="ru-RU" dirty="0" err="1"/>
              <a:t>остовного</a:t>
            </a:r>
            <a:r>
              <a:rPr lang="ru-RU" dirty="0"/>
              <a:t> дерева из графа всех возможных зависимостей. Есть эффективные алгоритмы, позволяющие сделать это.</a:t>
            </a:r>
          </a:p>
          <a:p>
            <a:r>
              <a:rPr lang="ru-RU" dirty="0"/>
              <a:t>Таким образом, процесс обучения заключается в подборе весов дуг, </a:t>
            </a:r>
            <a:r>
              <a:rPr lang="ru-RU" dirty="0" err="1"/>
              <a:t>максимизирующих</a:t>
            </a:r>
            <a:r>
              <a:rPr lang="ru-RU" dirty="0"/>
              <a:t> обучающую выборку.</a:t>
            </a:r>
          </a:p>
          <a:p>
            <a:r>
              <a:rPr lang="ru-RU" dirty="0"/>
              <a:t>На самом деле, такая факторизация содержит в себе очень сильное предположение о независимости (даже сильнее, чем в </a:t>
            </a:r>
            <a:r>
              <a:rPr lang="en-US" dirty="0"/>
              <a:t>PCFG</a:t>
            </a:r>
            <a:r>
              <a:rPr lang="ru-RU" dirty="0"/>
              <a:t>). На практике хорошие результаты показывают модели с факторизацией по подграфам.</a:t>
            </a:r>
            <a:endParaRPr lang="en-US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60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59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Arc-factored model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X – </a:t>
            </a:r>
            <a:r>
              <a:rPr lang="ru-RU" dirty="0"/>
              <a:t>входное предложение</a:t>
            </a:r>
          </a:p>
          <a:p>
            <a:r>
              <a:rPr lang="en-US" dirty="0"/>
              <a:t>Y – </a:t>
            </a:r>
            <a:r>
              <a:rPr lang="ru-RU" dirty="0"/>
              <a:t>дерево зависимостей </a:t>
            </a:r>
            <a:r>
              <a:rPr lang="en-US" dirty="0"/>
              <a:t>X</a:t>
            </a:r>
            <a:endParaRPr lang="ru-RU" dirty="0"/>
          </a:p>
          <a:p>
            <a:r>
              <a:rPr lang="en-US" dirty="0"/>
              <a:t>(</a:t>
            </a:r>
            <a:r>
              <a:rPr lang="en-US" dirty="0" err="1"/>
              <a:t>i,j</a:t>
            </a:r>
            <a:r>
              <a:rPr lang="en-US" dirty="0"/>
              <a:t>) – </a:t>
            </a:r>
            <a:r>
              <a:rPr lang="ru-RU" dirty="0"/>
              <a:t>зависимость между </a:t>
            </a:r>
            <a:r>
              <a:rPr lang="en-US" dirty="0" err="1"/>
              <a:t>i</a:t>
            </a:r>
            <a:r>
              <a:rPr lang="ru-RU" dirty="0"/>
              <a:t>-м и </a:t>
            </a:r>
            <a:r>
              <a:rPr lang="en-US" dirty="0"/>
              <a:t>j</a:t>
            </a:r>
            <a:r>
              <a:rPr lang="ru-RU" dirty="0"/>
              <a:t>-м</a:t>
            </a:r>
            <a:r>
              <a:rPr lang="en-US" dirty="0"/>
              <a:t> </a:t>
            </a:r>
            <a:r>
              <a:rPr lang="ru-RU" dirty="0"/>
              <a:t>словом</a:t>
            </a:r>
            <a:r>
              <a:rPr lang="en-US" dirty="0"/>
              <a:t> </a:t>
            </a:r>
            <a:r>
              <a:rPr lang="ru-RU" dirty="0"/>
              <a:t>из </a:t>
            </a:r>
            <a:r>
              <a:rPr lang="en-US" dirty="0"/>
              <a:t>Y</a:t>
            </a:r>
            <a:r>
              <a:rPr lang="ru-RU" dirty="0"/>
              <a:t> (</a:t>
            </a:r>
            <a:r>
              <a:rPr lang="en-US" dirty="0"/>
              <a:t>I – </a:t>
            </a:r>
            <a:r>
              <a:rPr lang="ru-RU" dirty="0"/>
              <a:t>голова, </a:t>
            </a:r>
            <a:r>
              <a:rPr lang="en-US" dirty="0"/>
              <a:t>j – </a:t>
            </a:r>
            <a:r>
              <a:rPr lang="ru-RU" dirty="0"/>
              <a:t>ребенок)</a:t>
            </a:r>
          </a:p>
          <a:p>
            <a:r>
              <a:rPr lang="en-US" dirty="0"/>
              <a:t>W – </a:t>
            </a:r>
            <a:r>
              <a:rPr lang="ru-RU" dirty="0"/>
              <a:t>вектор весов</a:t>
            </a:r>
            <a:endParaRPr lang="en-US" dirty="0"/>
          </a:p>
          <a:p>
            <a:r>
              <a:rPr lang="en-US" dirty="0"/>
              <a:t>F(</a:t>
            </a:r>
            <a:r>
              <a:rPr lang="en-US" dirty="0" err="1"/>
              <a:t>i,j</a:t>
            </a:r>
            <a:r>
              <a:rPr lang="en-US" dirty="0"/>
              <a:t>) – </a:t>
            </a:r>
            <a:r>
              <a:rPr lang="ru-RU" dirty="0"/>
              <a:t>вектор признаков дуги</a:t>
            </a:r>
            <a:endParaRPr lang="en-US" dirty="0"/>
          </a:p>
          <a:p>
            <a:r>
              <a:rPr lang="en-US" dirty="0"/>
              <a:t>s(</a:t>
            </a:r>
            <a:r>
              <a:rPr lang="en-US" dirty="0" err="1"/>
              <a:t>i,j</a:t>
            </a:r>
            <a:r>
              <a:rPr lang="en-US" dirty="0"/>
              <a:t>) – score </a:t>
            </a:r>
            <a:r>
              <a:rPr lang="ru-RU" dirty="0"/>
              <a:t>(рейтинг</a:t>
            </a:r>
            <a:r>
              <a:rPr lang="en-US" dirty="0"/>
              <a:t>, </a:t>
            </a:r>
            <a:r>
              <a:rPr lang="ru-RU" dirty="0"/>
              <a:t>вес) дуги, </a:t>
            </a:r>
            <a:r>
              <a:rPr lang="en-US" dirty="0"/>
              <a:t>s(</a:t>
            </a:r>
            <a:r>
              <a:rPr lang="en-US" dirty="0" err="1"/>
              <a:t>i,j</a:t>
            </a:r>
            <a:r>
              <a:rPr lang="en-US" dirty="0"/>
              <a:t>) = w * f(</a:t>
            </a:r>
            <a:r>
              <a:rPr lang="en-US" dirty="0" err="1"/>
              <a:t>i,j</a:t>
            </a:r>
            <a:r>
              <a:rPr lang="en-US" dirty="0"/>
              <a:t>) (</a:t>
            </a:r>
            <a:r>
              <a:rPr lang="en-US" dirty="0" err="1"/>
              <a:t>dotproduct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61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477B8-FEFC-47F4-AAFF-EE024FEEC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3" y="3708911"/>
            <a:ext cx="65055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46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веса дуги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Представим вес дуги как произведение вектора признаков на его веса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s(</a:t>
            </a:r>
            <a:r>
              <a:rPr lang="en-US" dirty="0" err="1"/>
              <a:t>i</a:t>
            </a:r>
            <a:r>
              <a:rPr lang="en-US" dirty="0"/>
              <a:t>, j) = w * f(</a:t>
            </a:r>
            <a:r>
              <a:rPr lang="en-US" dirty="0" err="1"/>
              <a:t>i,j</a:t>
            </a:r>
            <a:r>
              <a:rPr lang="en-US" dirty="0"/>
              <a:t>)</a:t>
            </a:r>
            <a:endParaRPr lang="ru-RU" dirty="0"/>
          </a:p>
          <a:p>
            <a:r>
              <a:rPr lang="ru-RU" dirty="0"/>
              <a:t>Часто </a:t>
            </a:r>
            <a:r>
              <a:rPr lang="ru-RU" dirty="0" err="1"/>
              <a:t>парсеры</a:t>
            </a:r>
            <a:r>
              <a:rPr lang="ru-RU" dirty="0"/>
              <a:t> на основе графов обучают без учета меток дуг (и помечают дуги с помощью отдельного алгоритма).</a:t>
            </a:r>
          </a:p>
          <a:p>
            <a:r>
              <a:rPr lang="ru-RU" dirty="0"/>
              <a:t>Обучение – задача линейной классификации. Популярный подход – многослойный </a:t>
            </a:r>
            <a:r>
              <a:rPr lang="ru-RU" dirty="0" err="1"/>
              <a:t>пересептрон</a:t>
            </a:r>
            <a:r>
              <a:rPr lang="ru-RU" dirty="0"/>
              <a:t> (</a:t>
            </a:r>
            <a:r>
              <a:rPr lang="en-US" dirty="0"/>
              <a:t>MLP</a:t>
            </a:r>
            <a:r>
              <a:rPr lang="ru-RU" dirty="0"/>
              <a:t>) на обучающей выборке</a:t>
            </a:r>
          </a:p>
          <a:p>
            <a:r>
              <a:rPr lang="ru-RU" dirty="0"/>
              <a:t> Признаки похожи на признаки </a:t>
            </a:r>
            <a:r>
              <a:rPr lang="en-US" dirty="0"/>
              <a:t>transition-based </a:t>
            </a:r>
            <a:r>
              <a:rPr lang="ru-RU" dirty="0" err="1"/>
              <a:t>парсеров</a:t>
            </a:r>
            <a:r>
              <a:rPr lang="ru-RU" dirty="0"/>
              <a:t>: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62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30" y="3380915"/>
            <a:ext cx="6099870" cy="147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859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Непроективные</a:t>
            </a:r>
            <a:r>
              <a:rPr lang="ru-RU" dirty="0"/>
              <a:t> деревья: алгоритм Чу-</a:t>
            </a:r>
            <a:r>
              <a:rPr lang="ru-RU" dirty="0" err="1"/>
              <a:t>Лю</a:t>
            </a:r>
            <a:r>
              <a:rPr lang="ru-RU" dirty="0"/>
              <a:t>-</a:t>
            </a:r>
            <a:r>
              <a:rPr lang="ru-RU" dirty="0" err="1"/>
              <a:t>Эдмондса</a:t>
            </a:r>
            <a:r>
              <a:rPr lang="ru-RU" dirty="0"/>
              <a:t> </a:t>
            </a:r>
            <a:r>
              <a:rPr lang="en-US" dirty="0" smtClean="0"/>
              <a:t>O(</a:t>
            </a:r>
            <a:r>
              <a:rPr lang="en-US" dirty="0" smtClean="0"/>
              <a:t>VE) = O(n^3)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63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479567-65AC-4FC2-94AB-5622D9B7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3013"/>
            <a:ext cx="6345705" cy="255545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284CAC6-903E-40B7-9DB1-88FAF085D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7084" y="870246"/>
            <a:ext cx="3338603" cy="39697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Дан полный граф из </a:t>
            </a:r>
            <a:r>
              <a:rPr lang="en-US" dirty="0"/>
              <a:t>n </a:t>
            </a:r>
            <a:r>
              <a:rPr lang="ru-RU" dirty="0"/>
              <a:t>вершин. Как найти максимальное </a:t>
            </a:r>
            <a:r>
              <a:rPr lang="ru-RU" dirty="0" err="1"/>
              <a:t>остовное</a:t>
            </a:r>
            <a:r>
              <a:rPr lang="ru-RU" dirty="0"/>
              <a:t> дерево </a:t>
            </a:r>
            <a:r>
              <a:rPr lang="en-US" dirty="0"/>
              <a:t>(arborescence)?</a:t>
            </a:r>
            <a:r>
              <a:rPr lang="ru-RU" dirty="0"/>
              <a:t>			</a:t>
            </a:r>
          </a:p>
          <a:p>
            <a:pPr marL="0" indent="0">
              <a:buNone/>
            </a:pPr>
            <a:r>
              <a:rPr lang="ru-RU" dirty="0"/>
              <a:t>Для каждой вершины (кроме </a:t>
            </a:r>
            <a:r>
              <a:rPr lang="en-US" dirty="0"/>
              <a:t>root) </a:t>
            </a:r>
            <a:r>
              <a:rPr lang="ru-RU" dirty="0"/>
              <a:t>должна быть только одна входящая дуга, так что оставляем максимальные входящие.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</a:t>
            </a:r>
            <a:endParaRPr lang="ru-R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D99561-E1B5-4EEA-A4BD-B136EABC5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1" y="1173247"/>
            <a:ext cx="5299413" cy="101994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FD918E9-8849-4D8F-BE37-B680CD91A90F}"/>
              </a:ext>
            </a:extLst>
          </p:cNvPr>
          <p:cNvSpPr txBox="1">
            <a:spLocks/>
          </p:cNvSpPr>
          <p:nvPr/>
        </p:nvSpPr>
        <p:spPr>
          <a:xfrm>
            <a:off x="1295915" y="4658461"/>
            <a:ext cx="7226418" cy="530441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ts val="576"/>
              </a:spcBef>
              <a:spcAft>
                <a:spcPts val="200"/>
              </a:spcAft>
              <a:buClr>
                <a:srgbClr val="C60C30"/>
              </a:buClr>
              <a:buFont typeface="Calibri" pitchFamily="34" charset="0"/>
              <a:buChar char="●"/>
              <a:defRPr lang="en-US" sz="20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628650" indent="-271463" algn="l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Calibri" pitchFamily="34" charset="0"/>
              <a:buChar char="●"/>
              <a:defRPr sz="1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5350" indent="-266700" algn="l" defTabSz="914400" rtl="0" eaLnBrk="1" latinLnBrk="0" hangingPunct="1">
              <a:spcBef>
                <a:spcPts val="384"/>
              </a:spcBef>
              <a:spcAft>
                <a:spcPts val="0"/>
              </a:spcAft>
              <a:buFont typeface="Calibri" pitchFamily="34" charset="0"/>
              <a:buChar char="–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179388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4125" indent="-176213" algn="l" defTabSz="914400" rtl="0" eaLnBrk="1" latinLnBrk="0" hangingPunct="1">
              <a:spcBef>
                <a:spcPct val="20000"/>
              </a:spcBef>
              <a:buFont typeface="Calibri" pitchFamily="34" charset="0"/>
              <a:buChar char="‐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hlinkClick r:id="rId4"/>
              </a:rPr>
              <a:t>https://courses.cs.washington.edu/courses/cse490u/17wi/slides/CLE.pdf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2898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Непроективные</a:t>
            </a:r>
            <a:r>
              <a:rPr lang="ru-RU" dirty="0"/>
              <a:t> деревья: алгоритм Чу-</a:t>
            </a:r>
            <a:r>
              <a:rPr lang="ru-RU" dirty="0" err="1"/>
              <a:t>Лю</a:t>
            </a:r>
            <a:r>
              <a:rPr lang="ru-RU" dirty="0"/>
              <a:t>-</a:t>
            </a:r>
            <a:r>
              <a:rPr lang="ru-RU" dirty="0" err="1"/>
              <a:t>Эдмондса</a:t>
            </a:r>
            <a:r>
              <a:rPr lang="ru-RU" dirty="0"/>
              <a:t> </a:t>
            </a:r>
            <a:r>
              <a:rPr lang="en-US" dirty="0"/>
              <a:t>O(n^2)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64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D31C3A-467C-4E7E-BC9D-65C602C90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5" y="1167594"/>
            <a:ext cx="5904018" cy="335989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CCABF4-6D4B-4EC7-99C6-DCFC2C70D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6570" y="1174189"/>
            <a:ext cx="3915435" cy="3141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Если циклов нет – максимальное дерево построено. Если циклы есть, нужно их устранить. Для этого нужно выкинуть одно из ребер цикла, но тогда появляется вершина без родителя.</a:t>
            </a:r>
          </a:p>
          <a:p>
            <a:pPr marL="0" indent="0">
              <a:buNone/>
            </a:pPr>
            <a:r>
              <a:rPr lang="ru-RU" dirty="0"/>
              <a:t>Как это сделать правильно?</a:t>
            </a:r>
          </a:p>
        </p:txBody>
      </p:sp>
    </p:spTree>
    <p:extLst>
      <p:ext uri="{BB962C8B-B14F-4D97-AF65-F5344CB8AC3E}">
        <p14:creationId xmlns:p14="http://schemas.microsoft.com/office/powerpoint/2010/main" val="2131459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Чу-</a:t>
            </a:r>
            <a:r>
              <a:rPr lang="ru-RU" dirty="0" err="1"/>
              <a:t>Лю</a:t>
            </a:r>
            <a:r>
              <a:rPr lang="ru-RU" dirty="0"/>
              <a:t>-</a:t>
            </a:r>
            <a:r>
              <a:rPr lang="ru-RU" dirty="0" err="1"/>
              <a:t>Эдмондс</a:t>
            </a:r>
            <a:r>
              <a:rPr lang="ru-RU" dirty="0"/>
              <a:t>: этап сжатия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65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926B33-EE69-4C98-8D34-6CEAAF665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arenR"/>
            </a:pPr>
            <a:r>
              <a:rPr lang="ru-RU" dirty="0"/>
              <a:t>Для каждой некорневой вершины </a:t>
            </a:r>
            <a:r>
              <a:rPr lang="en-US" dirty="0"/>
              <a:t>v </a:t>
            </a:r>
            <a:r>
              <a:rPr lang="ru-RU" dirty="0"/>
              <a:t>(слова) пусть </a:t>
            </a:r>
            <a:r>
              <a:rPr lang="en-US" dirty="0" err="1"/>
              <a:t>BestInEdge</a:t>
            </a:r>
            <a:r>
              <a:rPr lang="en-US" dirty="0"/>
              <a:t>[v] = </a:t>
            </a:r>
            <a:r>
              <a:rPr lang="ru-RU" dirty="0"/>
              <a:t>максимальному входящему ребру.</a:t>
            </a:r>
          </a:p>
          <a:p>
            <a:pPr marL="457200" indent="-457200">
              <a:buAutoNum type="arabicParenR"/>
            </a:pPr>
            <a:r>
              <a:rPr lang="ru-RU" dirty="0"/>
              <a:t>Если сформирован цикл </a:t>
            </a:r>
            <a:r>
              <a:rPr lang="en-US" dirty="0"/>
              <a:t>C</a:t>
            </a:r>
            <a:r>
              <a:rPr lang="ru-RU" dirty="0"/>
              <a:t>: соединить все вершины цикла в новую вершину </a:t>
            </a:r>
            <a:r>
              <a:rPr lang="en-US" dirty="0" err="1"/>
              <a:t>vc</a:t>
            </a:r>
            <a:r>
              <a:rPr lang="en-US" dirty="0"/>
              <a:t>; </a:t>
            </a:r>
            <a:r>
              <a:rPr lang="ru-RU" dirty="0"/>
              <a:t>все выходящие и входящие ребра из </a:t>
            </a:r>
            <a:r>
              <a:rPr lang="en-US" dirty="0"/>
              <a:t>C </a:t>
            </a:r>
            <a:r>
              <a:rPr lang="ru-RU" dirty="0"/>
              <a:t>теперь выходят и входят в </a:t>
            </a:r>
            <a:r>
              <a:rPr lang="en-US" dirty="0" err="1"/>
              <a:t>vc</a:t>
            </a:r>
            <a:r>
              <a:rPr lang="en-US" dirty="0"/>
              <a:t>. </a:t>
            </a:r>
            <a:r>
              <a:rPr lang="ru-RU" dirty="0"/>
              <a:t>Для каждой вершины </a:t>
            </a:r>
            <a:r>
              <a:rPr lang="en-US" dirty="0"/>
              <a:t>u </a:t>
            </a:r>
            <a:r>
              <a:rPr lang="ru-RU" dirty="0"/>
              <a:t>из </a:t>
            </a:r>
            <a:r>
              <a:rPr lang="en-US" dirty="0"/>
              <a:t>C </a:t>
            </a:r>
            <a:r>
              <a:rPr lang="ru-RU" dirty="0"/>
              <a:t>и каждого ребра </a:t>
            </a:r>
            <a:r>
              <a:rPr lang="en-US" dirty="0"/>
              <a:t>e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входящего в </a:t>
            </a:r>
            <a:r>
              <a:rPr lang="en-US" dirty="0"/>
              <a:t>u</a:t>
            </a:r>
            <a:r>
              <a:rPr lang="ru-RU" dirty="0"/>
              <a:t> не из </a:t>
            </a:r>
            <a:r>
              <a:rPr lang="en-US" dirty="0"/>
              <a:t>C: </a:t>
            </a:r>
            <a:r>
              <a:rPr lang="en-US" dirty="0" err="1"/>
              <a:t>e.kicksOut</a:t>
            </a:r>
            <a:r>
              <a:rPr lang="en-US" dirty="0"/>
              <a:t> = </a:t>
            </a:r>
            <a:r>
              <a:rPr lang="en-US" dirty="0" err="1"/>
              <a:t>BestInEdge</a:t>
            </a:r>
            <a:r>
              <a:rPr lang="en-US" dirty="0"/>
              <a:t>[u]; </a:t>
            </a:r>
            <a:r>
              <a:rPr lang="en-US" dirty="0" err="1"/>
              <a:t>e.score</a:t>
            </a:r>
            <a:r>
              <a:rPr lang="en-US" dirty="0"/>
              <a:t> = </a:t>
            </a:r>
            <a:r>
              <a:rPr lang="en-US" dirty="0" err="1"/>
              <a:t>e.score</a:t>
            </a:r>
            <a:r>
              <a:rPr lang="en-US" dirty="0"/>
              <a:t> – </a:t>
            </a:r>
            <a:r>
              <a:rPr lang="en-US" dirty="0" err="1"/>
              <a:t>e.kicksOut.score</a:t>
            </a:r>
            <a:r>
              <a:rPr lang="en-US" dirty="0"/>
              <a:t>;</a:t>
            </a:r>
          </a:p>
          <a:p>
            <a:pPr marL="457200" indent="-457200">
              <a:buAutoNum type="arabicParenR"/>
            </a:pPr>
            <a:r>
              <a:rPr lang="ru-RU" dirty="0"/>
              <a:t>Повторять пока все некорневые вершины не будут иметь входящее ребро и будут отсутствовать циклы.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169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5" y="87474"/>
            <a:ext cx="7427913" cy="891414"/>
          </a:xfrm>
        </p:spPr>
        <p:txBody>
          <a:bodyPr>
            <a:normAutofit/>
          </a:bodyPr>
          <a:lstStyle/>
          <a:p>
            <a:r>
              <a:rPr lang="ru-RU" dirty="0"/>
              <a:t>Чу-</a:t>
            </a:r>
            <a:r>
              <a:rPr lang="ru-RU" dirty="0" err="1"/>
              <a:t>Лю</a:t>
            </a:r>
            <a:r>
              <a:rPr lang="ru-RU" dirty="0"/>
              <a:t>-</a:t>
            </a:r>
            <a:r>
              <a:rPr lang="ru-RU" dirty="0" err="1"/>
              <a:t>Эдмондс</a:t>
            </a:r>
            <a:r>
              <a:rPr lang="ru-RU" dirty="0"/>
              <a:t>: этап сжатия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66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950519-879B-40B5-B832-99491A200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0" y="734093"/>
            <a:ext cx="8442430" cy="434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727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5" y="87474"/>
            <a:ext cx="7427913" cy="891414"/>
          </a:xfrm>
        </p:spPr>
        <p:txBody>
          <a:bodyPr>
            <a:normAutofit/>
          </a:bodyPr>
          <a:lstStyle/>
          <a:p>
            <a:r>
              <a:rPr lang="ru-RU" dirty="0"/>
              <a:t>Чу-</a:t>
            </a:r>
            <a:r>
              <a:rPr lang="ru-RU" dirty="0" err="1"/>
              <a:t>Лю</a:t>
            </a:r>
            <a:r>
              <a:rPr lang="ru-RU" dirty="0"/>
              <a:t>-</a:t>
            </a:r>
            <a:r>
              <a:rPr lang="ru-RU" dirty="0" err="1"/>
              <a:t>Эдмондс</a:t>
            </a:r>
            <a:r>
              <a:rPr lang="ru-RU" dirty="0"/>
              <a:t>: этап сжатия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67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0103A-B675-4C0F-B682-3015500A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0" y="655678"/>
            <a:ext cx="8307415" cy="43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395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5" y="87474"/>
            <a:ext cx="7427913" cy="891414"/>
          </a:xfrm>
        </p:spPr>
        <p:txBody>
          <a:bodyPr>
            <a:normAutofit/>
          </a:bodyPr>
          <a:lstStyle/>
          <a:p>
            <a:r>
              <a:rPr lang="ru-RU" dirty="0"/>
              <a:t>Чу-</a:t>
            </a:r>
            <a:r>
              <a:rPr lang="ru-RU" dirty="0" err="1"/>
              <a:t>Лю</a:t>
            </a:r>
            <a:r>
              <a:rPr lang="ru-RU" dirty="0"/>
              <a:t>-</a:t>
            </a:r>
            <a:r>
              <a:rPr lang="ru-RU" dirty="0" err="1"/>
              <a:t>Эдмондс</a:t>
            </a:r>
            <a:r>
              <a:rPr lang="ru-RU" dirty="0"/>
              <a:t>: этап сжатия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68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79FCC-28AD-41E7-8AF1-2AB1B5CA2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82" y="978888"/>
            <a:ext cx="8290454" cy="416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983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5" y="87474"/>
            <a:ext cx="7427913" cy="891414"/>
          </a:xfrm>
        </p:spPr>
        <p:txBody>
          <a:bodyPr>
            <a:normAutofit/>
          </a:bodyPr>
          <a:lstStyle/>
          <a:p>
            <a:r>
              <a:rPr lang="ru-RU" dirty="0"/>
              <a:t>Чу-</a:t>
            </a:r>
            <a:r>
              <a:rPr lang="ru-RU" dirty="0" err="1"/>
              <a:t>Лю</a:t>
            </a:r>
            <a:r>
              <a:rPr lang="ru-RU" dirty="0"/>
              <a:t>-</a:t>
            </a:r>
            <a:r>
              <a:rPr lang="ru-RU" dirty="0" err="1"/>
              <a:t>Эдмондс</a:t>
            </a:r>
            <a:r>
              <a:rPr lang="ru-RU" dirty="0"/>
              <a:t>: этап сжатия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69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FF022-D6C5-41F4-8EF0-A694D74F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35" y="636535"/>
            <a:ext cx="6978271" cy="402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38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Области применения</a:t>
            </a:r>
            <a:r>
              <a:rPr lang="en-US" dirty="0"/>
              <a:t>: </a:t>
            </a:r>
            <a:r>
              <a:rPr lang="ru-RU" dirty="0"/>
              <a:t>машинный перевод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Если у перевода нет разбора, значит перевели с ошибкой</a:t>
            </a:r>
          </a:p>
          <a:p>
            <a:r>
              <a:rPr lang="ru-RU" dirty="0"/>
              <a:t>Можно искать соответствие синтаксических структур разборов исходного предложения и перевода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0" y="2301719"/>
            <a:ext cx="7695856" cy="238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78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5" y="87474"/>
            <a:ext cx="7427913" cy="891414"/>
          </a:xfrm>
        </p:spPr>
        <p:txBody>
          <a:bodyPr>
            <a:normAutofit/>
          </a:bodyPr>
          <a:lstStyle/>
          <a:p>
            <a:r>
              <a:rPr lang="ru-RU" dirty="0"/>
              <a:t>Чу-</a:t>
            </a:r>
            <a:r>
              <a:rPr lang="ru-RU" dirty="0" err="1"/>
              <a:t>Лю</a:t>
            </a:r>
            <a:r>
              <a:rPr lang="ru-RU" dirty="0"/>
              <a:t>-</a:t>
            </a:r>
            <a:r>
              <a:rPr lang="ru-RU" dirty="0" err="1"/>
              <a:t>Эдмондс</a:t>
            </a:r>
            <a:r>
              <a:rPr lang="ru-RU" dirty="0"/>
              <a:t>: этап сжатия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70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70CC2-122B-40D1-A3C1-F3877649C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07" y="681540"/>
            <a:ext cx="6669253" cy="388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527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5" y="87474"/>
            <a:ext cx="7427913" cy="891414"/>
          </a:xfrm>
        </p:spPr>
        <p:txBody>
          <a:bodyPr>
            <a:normAutofit/>
          </a:bodyPr>
          <a:lstStyle/>
          <a:p>
            <a:r>
              <a:rPr lang="ru-RU" dirty="0"/>
              <a:t>Чу-</a:t>
            </a:r>
            <a:r>
              <a:rPr lang="ru-RU" dirty="0" err="1"/>
              <a:t>Лю</a:t>
            </a:r>
            <a:r>
              <a:rPr lang="ru-RU" dirty="0"/>
              <a:t>-</a:t>
            </a:r>
            <a:r>
              <a:rPr lang="ru-RU" dirty="0" err="1"/>
              <a:t>Эдмондс</a:t>
            </a:r>
            <a:r>
              <a:rPr lang="ru-RU" dirty="0"/>
              <a:t>: этап сжатия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71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1BE4E-DC58-4E25-81EF-278B91F83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30" y="816555"/>
            <a:ext cx="6728088" cy="390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583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5" y="87474"/>
            <a:ext cx="7427913" cy="891414"/>
          </a:xfrm>
        </p:spPr>
        <p:txBody>
          <a:bodyPr>
            <a:normAutofit/>
          </a:bodyPr>
          <a:lstStyle/>
          <a:p>
            <a:r>
              <a:rPr lang="ru-RU" dirty="0"/>
              <a:t>Чу-</a:t>
            </a:r>
            <a:r>
              <a:rPr lang="ru-RU" dirty="0" err="1"/>
              <a:t>Лю</a:t>
            </a:r>
            <a:r>
              <a:rPr lang="ru-RU" dirty="0"/>
              <a:t>-</a:t>
            </a:r>
            <a:r>
              <a:rPr lang="ru-RU" dirty="0" err="1"/>
              <a:t>Эдмондс</a:t>
            </a:r>
            <a:r>
              <a:rPr lang="ru-RU" dirty="0"/>
              <a:t>: этап сжатия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72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6F0819-1F79-4618-953B-47923C8B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5" y="906565"/>
            <a:ext cx="5641420" cy="36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708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5" y="87474"/>
            <a:ext cx="7427913" cy="891414"/>
          </a:xfrm>
        </p:spPr>
        <p:txBody>
          <a:bodyPr>
            <a:normAutofit/>
          </a:bodyPr>
          <a:lstStyle/>
          <a:p>
            <a:r>
              <a:rPr lang="ru-RU" dirty="0"/>
              <a:t>Чу-</a:t>
            </a:r>
            <a:r>
              <a:rPr lang="ru-RU" dirty="0" err="1"/>
              <a:t>Лю</a:t>
            </a:r>
            <a:r>
              <a:rPr lang="ru-RU" dirty="0"/>
              <a:t>-</a:t>
            </a:r>
            <a:r>
              <a:rPr lang="ru-RU" dirty="0" err="1"/>
              <a:t>Эдмондс</a:t>
            </a:r>
            <a:r>
              <a:rPr lang="ru-RU" dirty="0"/>
              <a:t>: этап расширения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73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D0EF7B7-2572-4D9D-8F17-012D604E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18488" cy="363985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На этом этапе у каждой вершины (в том  числе и сжатой) будет один </a:t>
            </a:r>
            <a:r>
              <a:rPr lang="en-US" dirty="0" err="1"/>
              <a:t>BestInEdge</a:t>
            </a:r>
            <a:r>
              <a:rPr lang="en-US" dirty="0"/>
              <a:t>. </a:t>
            </a:r>
            <a:r>
              <a:rPr lang="ru-RU" dirty="0"/>
              <a:t>Лучшая входящая вершина исключает одно внутреннее ребро, таким образом удаляя цикл.</a:t>
            </a:r>
          </a:p>
          <a:p>
            <a:pPr marL="457200" indent="-457200">
              <a:buAutoNum type="arabicParenR"/>
            </a:pPr>
            <a:r>
              <a:rPr lang="ru-RU" dirty="0"/>
              <a:t>Идем по вершинам в порядке обратном порядку их первого прохода.</a:t>
            </a:r>
          </a:p>
          <a:p>
            <a:pPr marL="457200" indent="-457200">
              <a:buAutoNum type="arabicParenR"/>
            </a:pPr>
            <a:r>
              <a:rPr lang="ru-RU" dirty="0"/>
              <a:t>Фиксируем </a:t>
            </a:r>
            <a:r>
              <a:rPr lang="en-US" dirty="0" err="1"/>
              <a:t>BestInEdge</a:t>
            </a:r>
            <a:r>
              <a:rPr lang="en-US" dirty="0"/>
              <a:t> </a:t>
            </a:r>
            <a:r>
              <a:rPr lang="ru-RU" dirty="0"/>
              <a:t>ребро и удаляем все ребра, которые оно исключает.</a:t>
            </a:r>
          </a:p>
        </p:txBody>
      </p:sp>
    </p:spTree>
    <p:extLst>
      <p:ext uri="{BB962C8B-B14F-4D97-AF65-F5344CB8AC3E}">
        <p14:creationId xmlns:p14="http://schemas.microsoft.com/office/powerpoint/2010/main" val="35343270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5" y="87474"/>
            <a:ext cx="7427913" cy="891414"/>
          </a:xfrm>
        </p:spPr>
        <p:txBody>
          <a:bodyPr>
            <a:normAutofit/>
          </a:bodyPr>
          <a:lstStyle/>
          <a:p>
            <a:r>
              <a:rPr lang="ru-RU" dirty="0"/>
              <a:t>Чу-</a:t>
            </a:r>
            <a:r>
              <a:rPr lang="ru-RU" dirty="0" err="1"/>
              <a:t>Лю</a:t>
            </a:r>
            <a:r>
              <a:rPr lang="ru-RU" dirty="0"/>
              <a:t>-</a:t>
            </a:r>
            <a:r>
              <a:rPr lang="ru-RU" dirty="0" err="1"/>
              <a:t>Эдмондс</a:t>
            </a:r>
            <a:r>
              <a:rPr lang="ru-RU" dirty="0"/>
              <a:t>: этап расширения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74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6B3029-F9D5-45E5-9702-4D9AA71D2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47" y="620943"/>
            <a:ext cx="6469848" cy="390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478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5" y="87474"/>
            <a:ext cx="7427913" cy="891414"/>
          </a:xfrm>
        </p:spPr>
        <p:txBody>
          <a:bodyPr>
            <a:normAutofit/>
          </a:bodyPr>
          <a:lstStyle/>
          <a:p>
            <a:r>
              <a:rPr lang="ru-RU" dirty="0"/>
              <a:t>Чу-</a:t>
            </a:r>
            <a:r>
              <a:rPr lang="ru-RU" dirty="0" err="1"/>
              <a:t>Лю</a:t>
            </a:r>
            <a:r>
              <a:rPr lang="ru-RU" dirty="0"/>
              <a:t>-</a:t>
            </a:r>
            <a:r>
              <a:rPr lang="ru-RU" dirty="0" err="1"/>
              <a:t>Эдмондс</a:t>
            </a:r>
            <a:r>
              <a:rPr lang="ru-RU" dirty="0"/>
              <a:t>: этап расширения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75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877D7B-CA6F-408A-93FB-725EA0396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92" y="956193"/>
            <a:ext cx="6677713" cy="376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211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5" y="87474"/>
            <a:ext cx="7427913" cy="891414"/>
          </a:xfrm>
        </p:spPr>
        <p:txBody>
          <a:bodyPr>
            <a:normAutofit/>
          </a:bodyPr>
          <a:lstStyle/>
          <a:p>
            <a:r>
              <a:rPr lang="ru-RU" dirty="0"/>
              <a:t>Чу-</a:t>
            </a:r>
            <a:r>
              <a:rPr lang="ru-RU" dirty="0" err="1"/>
              <a:t>Лю</a:t>
            </a:r>
            <a:r>
              <a:rPr lang="ru-RU" dirty="0"/>
              <a:t>-</a:t>
            </a:r>
            <a:r>
              <a:rPr lang="ru-RU" dirty="0" err="1"/>
              <a:t>Эдмондс</a:t>
            </a:r>
            <a:r>
              <a:rPr lang="ru-RU" dirty="0"/>
              <a:t>: этап расширения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76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7AA9C7-7E39-4F1B-BB14-F9C27F3E5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5" y="906565"/>
            <a:ext cx="5742130" cy="32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12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5" y="87474"/>
            <a:ext cx="7427913" cy="891414"/>
          </a:xfrm>
        </p:spPr>
        <p:txBody>
          <a:bodyPr>
            <a:normAutofit/>
          </a:bodyPr>
          <a:lstStyle/>
          <a:p>
            <a:r>
              <a:rPr lang="ru-RU" dirty="0"/>
              <a:t>Чу-</a:t>
            </a:r>
            <a:r>
              <a:rPr lang="ru-RU" dirty="0" err="1"/>
              <a:t>Лю</a:t>
            </a:r>
            <a:r>
              <a:rPr lang="ru-RU" dirty="0"/>
              <a:t>-</a:t>
            </a:r>
            <a:r>
              <a:rPr lang="ru-RU" dirty="0" err="1"/>
              <a:t>Эдмондс</a:t>
            </a:r>
            <a:r>
              <a:rPr lang="ru-RU" dirty="0"/>
              <a:t>: этап расширения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77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259B68-426E-4D26-A9D1-AFAA43E3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978888"/>
            <a:ext cx="5832140" cy="321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422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5" y="87474"/>
            <a:ext cx="7427913" cy="891414"/>
          </a:xfrm>
        </p:spPr>
        <p:txBody>
          <a:bodyPr>
            <a:normAutofit/>
          </a:bodyPr>
          <a:lstStyle/>
          <a:p>
            <a:r>
              <a:rPr lang="ru-RU" dirty="0"/>
              <a:t>Чу-</a:t>
            </a:r>
            <a:r>
              <a:rPr lang="ru-RU" dirty="0" err="1"/>
              <a:t>Лю</a:t>
            </a:r>
            <a:r>
              <a:rPr lang="ru-RU" dirty="0"/>
              <a:t>-</a:t>
            </a:r>
            <a:r>
              <a:rPr lang="ru-RU" dirty="0" err="1"/>
              <a:t>Эдмондс</a:t>
            </a:r>
            <a:r>
              <a:rPr lang="ru-RU" dirty="0"/>
              <a:t>: этап расширения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78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64D3BE-891B-4308-9E96-FAC165D85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24" y="906565"/>
            <a:ext cx="6173094" cy="359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664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5" y="87474"/>
            <a:ext cx="7427913" cy="891414"/>
          </a:xfrm>
        </p:spPr>
        <p:txBody>
          <a:bodyPr>
            <a:normAutofit/>
          </a:bodyPr>
          <a:lstStyle/>
          <a:p>
            <a:r>
              <a:rPr lang="ru-RU" dirty="0"/>
              <a:t>Чу-</a:t>
            </a:r>
            <a:r>
              <a:rPr lang="ru-RU" dirty="0" err="1"/>
              <a:t>Лю</a:t>
            </a:r>
            <a:r>
              <a:rPr lang="ru-RU" dirty="0"/>
              <a:t>-</a:t>
            </a:r>
            <a:r>
              <a:rPr lang="ru-RU" dirty="0" err="1"/>
              <a:t>Эдмондс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79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D0EF7B7-2572-4D9D-8F17-012D604E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18488" cy="363985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Данный жадный алгоритм всегда строит оптимальное (минимальное</a:t>
            </a:r>
            <a:r>
              <a:rPr lang="en-US" dirty="0"/>
              <a:t>/</a:t>
            </a:r>
            <a:r>
              <a:rPr lang="ru-RU" dirty="0"/>
              <a:t>максимальное) </a:t>
            </a:r>
            <a:r>
              <a:rPr lang="ru-RU" dirty="0" err="1"/>
              <a:t>остовное</a:t>
            </a:r>
            <a:r>
              <a:rPr lang="ru-RU" dirty="0"/>
              <a:t> дерево (</a:t>
            </a:r>
            <a:r>
              <a:rPr lang="ru-RU" dirty="0" err="1"/>
              <a:t>непроективное</a:t>
            </a:r>
            <a:r>
              <a:rPr lang="ru-RU" dirty="0"/>
              <a:t>).</a:t>
            </a:r>
          </a:p>
          <a:p>
            <a:pPr marL="0" indent="0">
              <a:buNone/>
            </a:pPr>
            <a:r>
              <a:rPr lang="ru-RU" dirty="0"/>
              <a:t>Существуют реализации улучшающие асимптотику до </a:t>
            </a:r>
            <a:r>
              <a:rPr lang="en-US" dirty="0"/>
              <a:t>O(E + Vlog(V));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3935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Области применения</a:t>
            </a:r>
            <a:r>
              <a:rPr lang="en-US" dirty="0"/>
              <a:t>: relation extraction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Использование синтаксической структуры для нахождения актантов отношений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5" y="2031689"/>
            <a:ext cx="8055895" cy="175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739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5" y="87474"/>
            <a:ext cx="7427913" cy="891414"/>
          </a:xfrm>
        </p:spPr>
        <p:txBody>
          <a:bodyPr>
            <a:normAutofit/>
          </a:bodyPr>
          <a:lstStyle/>
          <a:p>
            <a:r>
              <a:rPr lang="ru-RU" dirty="0"/>
              <a:t>Чу-</a:t>
            </a:r>
            <a:r>
              <a:rPr lang="ru-RU" dirty="0" err="1"/>
              <a:t>Лю</a:t>
            </a:r>
            <a:r>
              <a:rPr lang="ru-RU" dirty="0"/>
              <a:t>-</a:t>
            </a:r>
            <a:r>
              <a:rPr lang="ru-RU" dirty="0" err="1"/>
              <a:t>Эдмондс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80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95B047-3DE2-4FCF-9A6D-36922B41F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42" y="546525"/>
            <a:ext cx="6425206" cy="440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13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Восстановление разбора проективных деревьев – алгоритм </a:t>
            </a:r>
            <a:r>
              <a:rPr lang="ru-RU" dirty="0" err="1"/>
              <a:t>Эйснера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81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E4712C-19BA-40B9-8CB2-BBBF716B0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1630" y="4596975"/>
            <a:ext cx="8218488" cy="363985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https://cl.lingfil.uu.se/~sara/kurser/parsing18/slides/parsing-F8.pdf</a:t>
            </a:r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2EF932-5B98-42CC-90A8-9C9376E30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25" y="1469715"/>
            <a:ext cx="4410489" cy="3207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F870FB-C90D-4235-8FE9-89FB6E185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410" y="1495270"/>
            <a:ext cx="4345384" cy="290904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EC23219-93AB-4534-B27D-AB6815815E71}"/>
              </a:ext>
            </a:extLst>
          </p:cNvPr>
          <p:cNvSpPr txBox="1">
            <a:spLocks/>
          </p:cNvSpPr>
          <p:nvPr/>
        </p:nvSpPr>
        <p:spPr>
          <a:xfrm>
            <a:off x="673992" y="1144952"/>
            <a:ext cx="8218488" cy="36398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576"/>
              </a:spcBef>
              <a:spcAft>
                <a:spcPts val="200"/>
              </a:spcAft>
              <a:buClr>
                <a:srgbClr val="C60C30"/>
              </a:buClr>
              <a:buFont typeface="Calibri" pitchFamily="34" charset="0"/>
              <a:buChar char="●"/>
              <a:defRPr lang="en-US" sz="20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628650" indent="-271463" algn="l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Calibri" pitchFamily="34" charset="0"/>
              <a:buChar char="●"/>
              <a:defRPr sz="1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5350" indent="-266700" algn="l" defTabSz="914400" rtl="0" eaLnBrk="1" latinLnBrk="0" hangingPunct="1">
              <a:spcBef>
                <a:spcPts val="384"/>
              </a:spcBef>
              <a:spcAft>
                <a:spcPts val="0"/>
              </a:spcAft>
              <a:buFont typeface="Calibri" pitchFamily="34" charset="0"/>
              <a:buChar char="–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179388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4125" indent="-176213" algn="l" defTabSz="914400" rtl="0" eaLnBrk="1" latinLnBrk="0" hangingPunct="1">
              <a:spcBef>
                <a:spcPct val="20000"/>
              </a:spcBef>
              <a:buFont typeface="Calibri" pitchFamily="34" charset="0"/>
              <a:buChar char="‐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itchFamily="34" charset="0"/>
              <a:buNone/>
            </a:pPr>
            <a:r>
              <a:rPr lang="ru-RU" dirty="0"/>
              <a:t>	</a:t>
            </a:r>
            <a:r>
              <a:rPr lang="ru-RU" dirty="0" err="1"/>
              <a:t>Спаны</a:t>
            </a:r>
            <a:r>
              <a:rPr lang="ru-RU" dirty="0"/>
              <a:t>					Правила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931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Эйснера</a:t>
            </a:r>
            <a:r>
              <a:rPr lang="ru-RU" dirty="0"/>
              <a:t> пример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82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E4712C-19BA-40B9-8CB2-BBBF716B0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1630" y="4596975"/>
            <a:ext cx="8218488" cy="36398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http://ufal.mff.cuni.cz/~bejcek/parseme/prague/Nivre2.pdf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AEADE-4045-4F99-A3FC-90336559C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42" y="276180"/>
            <a:ext cx="7290810" cy="413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442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Эйснера</a:t>
            </a:r>
            <a:r>
              <a:rPr lang="ru-RU" dirty="0"/>
              <a:t> пример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83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E4712C-19BA-40B9-8CB2-BBBF716B0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15" y="4461960"/>
            <a:ext cx="8218488" cy="363985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https://courses.cs.washington.edu/courses/cse517/16wi/slides/an-dep-slides.pdf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41C365-560B-4129-A4D4-03913EAD6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5" y="766319"/>
            <a:ext cx="5313015" cy="378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709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ru-RU" dirty="0" err="1"/>
              <a:t>Эйснера</a:t>
            </a:r>
            <a:r>
              <a:rPr lang="ru-RU" dirty="0"/>
              <a:t>: псевдокод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r>
              <a:rPr lang="ru-RU" dirty="0"/>
              <a:t>Сложность – </a:t>
            </a:r>
            <a:r>
              <a:rPr lang="en-US" dirty="0"/>
              <a:t>O(N)^3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84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D3B12C-D27A-4374-8DF2-13AA7A8D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5" y="743403"/>
            <a:ext cx="8055895" cy="3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391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550" y="141480"/>
            <a:ext cx="7427913" cy="891414"/>
          </a:xfrm>
        </p:spPr>
        <p:txBody>
          <a:bodyPr>
            <a:normAutofit fontScale="90000"/>
          </a:bodyPr>
          <a:lstStyle/>
          <a:p>
            <a:r>
              <a:rPr lang="ru-RU" dirty="0"/>
              <a:t>Использование признаков более высоких порядков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85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BC54A-386A-4AD1-B69E-593EAFAA5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455" y="665457"/>
            <a:ext cx="4399090" cy="419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522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Признаки второго порядка: использование сестер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86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1200150"/>
            <a:ext cx="6975775" cy="12446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8" y="2706765"/>
            <a:ext cx="4495186" cy="2025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927" y="3111810"/>
            <a:ext cx="4680155" cy="14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240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Веса дуг: общий вид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87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5" y="1202239"/>
            <a:ext cx="72485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096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Эйснера</a:t>
            </a:r>
            <a:r>
              <a:rPr lang="ru-RU" dirty="0"/>
              <a:t> расширение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88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E4712C-19BA-40B9-8CB2-BBBF716B0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1630" y="4596975"/>
            <a:ext cx="8218488" cy="363985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http://people.csail.mit.edu/maestro/papers/koo10acl-talk.pdf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A85416-A0B6-465C-AA97-3F84BA266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5" y="900954"/>
            <a:ext cx="4191623" cy="2983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8DF126-1EBB-4EAD-ACBF-786C9A5F3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980" y="893494"/>
            <a:ext cx="4409613" cy="298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210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Использование сестер: модификация алгоритма </a:t>
            </a:r>
            <a:r>
              <a:rPr lang="ru-RU" dirty="0" err="1"/>
              <a:t>Эйснера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89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0DD491-D74E-4ADC-A34F-6B2F3A2A9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5" y="1356615"/>
            <a:ext cx="8955995" cy="313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10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Области применения</a:t>
            </a:r>
            <a:r>
              <a:rPr lang="en-US" dirty="0"/>
              <a:t>:</a:t>
            </a:r>
            <a:r>
              <a:rPr lang="ru-RU" dirty="0"/>
              <a:t> вопросно-ответные системы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442" y="1194605"/>
            <a:ext cx="8236770" cy="3639852"/>
          </a:xfrm>
        </p:spPr>
        <p:txBody>
          <a:bodyPr/>
          <a:lstStyle/>
          <a:p>
            <a:r>
              <a:rPr lang="ru-RU" dirty="0"/>
              <a:t>Позволяет лучше понять объект вопроса, а также верно определить необходимые для ответа условия</a:t>
            </a:r>
            <a:br>
              <a:rPr lang="ru-RU" dirty="0"/>
            </a:b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30" y="2256715"/>
            <a:ext cx="78758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744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5" y="87474"/>
            <a:ext cx="7427913" cy="891414"/>
          </a:xfrm>
        </p:spPr>
        <p:txBody>
          <a:bodyPr>
            <a:normAutofit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Эйснера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90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D0EF7B7-2572-4D9D-8F17-012D604E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18488" cy="363985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Более сложные связи меняют асимптотику алгоритма.</a:t>
            </a:r>
          </a:p>
        </p:txBody>
      </p:sp>
    </p:spTree>
    <p:extLst>
      <p:ext uri="{BB962C8B-B14F-4D97-AF65-F5344CB8AC3E}">
        <p14:creationId xmlns:p14="http://schemas.microsoft.com/office/powerpoint/2010/main" val="33731854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545" y="2409732"/>
            <a:ext cx="8649960" cy="702078"/>
          </a:xfrm>
        </p:spPr>
        <p:txBody>
          <a:bodyPr>
            <a:normAutofit/>
          </a:bodyPr>
          <a:lstStyle/>
          <a:p>
            <a:r>
              <a:rPr lang="ru-RU" dirty="0" err="1"/>
              <a:t>Парсеры</a:t>
            </a:r>
            <a:r>
              <a:rPr lang="ru-RU" dirty="0"/>
              <a:t> на </a:t>
            </a:r>
            <a:r>
              <a:rPr lang="ru-RU" dirty="0" err="1"/>
              <a:t>на</a:t>
            </a:r>
            <a:r>
              <a:rPr lang="ru-RU" dirty="0"/>
              <a:t> основе </a:t>
            </a:r>
            <a:r>
              <a:rPr lang="en-US" dirty="0"/>
              <a:t>RNN</a:t>
            </a:r>
            <a:endParaRPr lang="ru-RU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0" y="4779150"/>
            <a:ext cx="4889500" cy="6056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576"/>
              </a:spcBef>
              <a:spcAft>
                <a:spcPts val="200"/>
              </a:spcAft>
              <a:buClr>
                <a:srgbClr val="C60C30"/>
              </a:buClr>
              <a:buFont typeface="Calibri" pitchFamily="34" charset="0"/>
              <a:buChar char="●"/>
              <a:defRPr lang="en-US" sz="20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628650" indent="-271463" algn="l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Calibri" pitchFamily="34" charset="0"/>
              <a:buChar char="●"/>
              <a:defRPr sz="1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5350" indent="-266700" algn="l" defTabSz="914400" rtl="0" eaLnBrk="1" latinLnBrk="0" hangingPunct="1">
              <a:spcBef>
                <a:spcPts val="384"/>
              </a:spcBef>
              <a:spcAft>
                <a:spcPts val="0"/>
              </a:spcAft>
              <a:buFont typeface="Calibri" pitchFamily="34" charset="0"/>
              <a:buChar char="–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179388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4125" indent="-176213" algn="l" defTabSz="914400" rtl="0" eaLnBrk="1" latinLnBrk="0" hangingPunct="1">
              <a:spcBef>
                <a:spcPct val="20000"/>
              </a:spcBef>
              <a:buFont typeface="Calibri" pitchFamily="34" charset="0"/>
              <a:buChar char="‐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ct val="20000"/>
              </a:spcBef>
              <a:buClr>
                <a:srgbClr val="CC0000"/>
              </a:buClr>
              <a:buSzPct val="85000"/>
              <a:buFont typeface="Wingdings" pitchFamily="2" charset="2"/>
              <a:buNone/>
            </a:pPr>
            <a:r>
              <a:rPr lang="ru-RU" dirty="0"/>
              <a:t>Иван Смуров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92979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950" dirty="0" smtClean="0"/>
              <a:t>Содержание</a:t>
            </a:r>
            <a:endParaRPr lang="ru-RU" sz="495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Простые способы использовать</a:t>
            </a:r>
            <a:r>
              <a:rPr lang="en-US" sz="3600" dirty="0" smtClean="0"/>
              <a:t> RNN</a:t>
            </a:r>
          </a:p>
          <a:p>
            <a:r>
              <a:rPr lang="ru-RU" sz="3600" dirty="0" smtClean="0"/>
              <a:t>Современные </a:t>
            </a:r>
            <a:r>
              <a:rPr lang="ru-RU" sz="3600" dirty="0" err="1" smtClean="0"/>
              <a:t>графовые</a:t>
            </a:r>
            <a:r>
              <a:rPr lang="ru-RU" sz="3600" dirty="0" smtClean="0"/>
              <a:t> </a:t>
            </a:r>
            <a:r>
              <a:rPr lang="ru-RU" sz="3600" dirty="0" err="1"/>
              <a:t>парсеры</a:t>
            </a:r>
            <a:r>
              <a:rPr lang="ru-RU" sz="3600" dirty="0"/>
              <a:t> </a:t>
            </a:r>
            <a:r>
              <a:rPr lang="ru-RU" sz="3600" dirty="0" smtClean="0"/>
              <a:t>зависимостей</a:t>
            </a:r>
          </a:p>
          <a:p>
            <a:r>
              <a:rPr lang="ru-RU" sz="3600" dirty="0" smtClean="0"/>
              <a:t>Современные </a:t>
            </a:r>
            <a:r>
              <a:rPr lang="ru-RU" sz="3600" dirty="0" err="1" smtClean="0"/>
              <a:t>парсеры</a:t>
            </a:r>
            <a:r>
              <a:rPr lang="ru-RU" sz="3600" dirty="0" smtClean="0"/>
              <a:t> составляющих</a:t>
            </a:r>
          </a:p>
          <a:p>
            <a:r>
              <a:rPr lang="en-US" sz="3600" dirty="0" smtClean="0"/>
              <a:t>SOTA – </a:t>
            </a:r>
            <a:r>
              <a:rPr lang="ru-RU" sz="3600" dirty="0" smtClean="0"/>
              <a:t>факторизованная модель</a:t>
            </a:r>
            <a:endParaRPr lang="ru-RU" sz="3600" dirty="0" smtClean="0"/>
          </a:p>
        </p:txBody>
      </p:sp>
    </p:spTree>
    <p:extLst>
      <p:ext uri="{BB962C8B-B14F-4D97-AF65-F5344CB8AC3E}">
        <p14:creationId xmlns:p14="http://schemas.microsoft.com/office/powerpoint/2010/main" val="133117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Простые способы использовать</a:t>
            </a:r>
            <a:r>
              <a:rPr lang="en-US" dirty="0"/>
              <a:t> RNN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575" y="1401620"/>
            <a:ext cx="5857875" cy="23526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93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626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Transition-based </a:t>
            </a:r>
            <a:r>
              <a:rPr lang="ru-RU" dirty="0" err="1"/>
              <a:t>парсеры</a:t>
            </a:r>
            <a:r>
              <a:rPr lang="ru-RU" dirty="0"/>
              <a:t> на основе </a:t>
            </a:r>
            <a:r>
              <a:rPr lang="en-US" dirty="0"/>
              <a:t>BLSTM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Для каждого </a:t>
            </a:r>
            <a:r>
              <a:rPr lang="ru-RU" dirty="0" err="1"/>
              <a:t>токена</a:t>
            </a:r>
            <a:r>
              <a:rPr lang="ru-RU" dirty="0"/>
              <a:t> вычисляем его признаки, не зависящие от контекста (</a:t>
            </a:r>
            <a:r>
              <a:rPr lang="ru-RU" dirty="0" err="1"/>
              <a:t>словоформенные</a:t>
            </a:r>
            <a:r>
              <a:rPr lang="ru-RU" dirty="0"/>
              <a:t> </a:t>
            </a:r>
            <a:r>
              <a:rPr lang="ru-RU" dirty="0" err="1"/>
              <a:t>эмбеддинги</a:t>
            </a:r>
            <a:r>
              <a:rPr lang="ru-RU" dirty="0"/>
              <a:t>, </a:t>
            </a:r>
            <a:r>
              <a:rPr lang="ru-RU" dirty="0" err="1"/>
              <a:t>эмбеддинги</a:t>
            </a:r>
            <a:r>
              <a:rPr lang="ru-RU" dirty="0"/>
              <a:t> категориальных признаков</a:t>
            </a:r>
            <a:r>
              <a:rPr lang="en-US" dirty="0"/>
              <a:t>, </a:t>
            </a:r>
            <a:r>
              <a:rPr lang="en-US" dirty="0" err="1"/>
              <a:t>CharCNN</a:t>
            </a:r>
            <a:r>
              <a:rPr lang="en-US" dirty="0"/>
              <a:t> </a:t>
            </a:r>
            <a:r>
              <a:rPr lang="ru-RU" dirty="0"/>
              <a:t>и т. п.)</a:t>
            </a:r>
          </a:p>
          <a:p>
            <a:r>
              <a:rPr lang="ru-RU" dirty="0"/>
              <a:t>Признаки всех </a:t>
            </a:r>
            <a:r>
              <a:rPr lang="ru-RU" dirty="0" err="1"/>
              <a:t>токенов</a:t>
            </a:r>
            <a:r>
              <a:rPr lang="ru-RU" dirty="0"/>
              <a:t> подаем в двусторонний </a:t>
            </a:r>
            <a:r>
              <a:rPr lang="en-US" dirty="0"/>
              <a:t>LSTM</a:t>
            </a:r>
            <a:r>
              <a:rPr lang="ru-RU" dirty="0"/>
              <a:t>. Таким образом для каждого </a:t>
            </a:r>
            <a:r>
              <a:rPr lang="ru-RU" dirty="0" err="1"/>
              <a:t>токена</a:t>
            </a:r>
            <a:r>
              <a:rPr lang="ru-RU" dirty="0"/>
              <a:t> имеем контекстно-зависимый вектор признаков (соответствующий выход </a:t>
            </a:r>
            <a:r>
              <a:rPr lang="en-US" dirty="0"/>
              <a:t>BLSTM</a:t>
            </a:r>
            <a:r>
              <a:rPr lang="ru-RU" dirty="0"/>
              <a:t>).</a:t>
            </a:r>
          </a:p>
          <a:p>
            <a:r>
              <a:rPr lang="ru-RU" dirty="0"/>
              <a:t>В каждой конфигурации вместо фиксации базовых элементов и вычисления базовых признаков имеем </a:t>
            </a:r>
            <a:r>
              <a:rPr lang="en-US" dirty="0"/>
              <a:t>BLSTM </a:t>
            </a:r>
            <a:r>
              <a:rPr lang="ru-RU" dirty="0"/>
              <a:t>вектора нескольких верхних элементов на стеке и первого на буфере (его контекст есть в </a:t>
            </a:r>
            <a:r>
              <a:rPr lang="en-US" dirty="0"/>
              <a:t>BLSTM</a:t>
            </a:r>
            <a:r>
              <a:rPr lang="ru-RU" dirty="0"/>
              <a:t>)</a:t>
            </a:r>
          </a:p>
          <a:p>
            <a:r>
              <a:rPr lang="ru-RU" dirty="0"/>
              <a:t>Базовая архитектура введена в </a:t>
            </a:r>
            <a:r>
              <a:rPr lang="en-US" dirty="0" err="1"/>
              <a:t>Kiperwasser</a:t>
            </a:r>
            <a:r>
              <a:rPr lang="en-US" dirty="0"/>
              <a:t> &amp; Goldberg 2016 “Simple and Accurate Dependency Parsing Using Bidirectional LSTM Feature Representations”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94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0103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426" y="1476378"/>
            <a:ext cx="8218488" cy="363985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95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39" y="366505"/>
            <a:ext cx="8017255" cy="459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312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Графовые</a:t>
            </a:r>
            <a:r>
              <a:rPr lang="en-US" dirty="0"/>
              <a:t> </a:t>
            </a:r>
            <a:r>
              <a:rPr lang="ru-RU" dirty="0" err="1"/>
              <a:t>парсеры</a:t>
            </a:r>
            <a:r>
              <a:rPr lang="ru-RU" dirty="0"/>
              <a:t> на основе </a:t>
            </a:r>
            <a:r>
              <a:rPr lang="en-US" dirty="0"/>
              <a:t>BLSTM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Признаки вычисляются так же – контекстно-независимые признаки </a:t>
            </a:r>
            <a:r>
              <a:rPr lang="ru-RU" dirty="0" err="1"/>
              <a:t>токена</a:t>
            </a:r>
            <a:r>
              <a:rPr lang="ru-RU" dirty="0"/>
              <a:t> подаются в </a:t>
            </a:r>
            <a:r>
              <a:rPr lang="en-US" dirty="0"/>
              <a:t>BLSTM</a:t>
            </a:r>
            <a:r>
              <a:rPr lang="ru-RU" dirty="0"/>
              <a:t>, на выходе которого получаются контекстно-зависимые признаки каждого </a:t>
            </a:r>
            <a:r>
              <a:rPr lang="ru-RU" dirty="0" err="1"/>
              <a:t>токена</a:t>
            </a:r>
            <a:r>
              <a:rPr lang="ru-RU" dirty="0"/>
              <a:t>.</a:t>
            </a:r>
          </a:p>
          <a:p>
            <a:r>
              <a:rPr lang="ru-RU" dirty="0"/>
              <a:t>Для оценки стоимости каждой дуги используются </a:t>
            </a:r>
            <a:r>
              <a:rPr lang="en-US" dirty="0"/>
              <a:t>BLSTM-</a:t>
            </a:r>
            <a:r>
              <a:rPr lang="ru-RU" dirty="0"/>
              <a:t>признаки родителя и зависимого этой дуги: </a:t>
            </a:r>
          </a:p>
          <a:p>
            <a:r>
              <a:rPr lang="ru-RU" dirty="0"/>
              <a:t>После вычисления стоимости каждой дуги, так же, как и в классическом случае, используем алгоритм </a:t>
            </a:r>
            <a:r>
              <a:rPr lang="ru-RU" dirty="0" err="1"/>
              <a:t>Эйснера</a:t>
            </a:r>
            <a:r>
              <a:rPr lang="ru-RU" dirty="0"/>
              <a:t> для нахождения лучшего дерева</a:t>
            </a:r>
          </a:p>
          <a:p>
            <a:r>
              <a:rPr lang="ru-RU" dirty="0"/>
              <a:t>Базовая архитектура введена в</a:t>
            </a:r>
            <a:r>
              <a:rPr lang="en-US" dirty="0"/>
              <a:t> </a:t>
            </a:r>
            <a:r>
              <a:rPr lang="ru-RU" dirty="0"/>
              <a:t>той же </a:t>
            </a:r>
            <a:r>
              <a:rPr lang="en-US" dirty="0" err="1"/>
              <a:t>Kiperwasser</a:t>
            </a:r>
            <a:r>
              <a:rPr lang="en-US" dirty="0"/>
              <a:t> &amp; Goldberg 2016 “Simple and Accurate Dependency Parsing Using Bidirectional LSTM Feature Representations”</a:t>
            </a:r>
            <a:endParaRPr lang="ru-RU" dirty="0"/>
          </a:p>
          <a:p>
            <a:r>
              <a:rPr lang="ru-RU" dirty="0"/>
              <a:t>Текущий </a:t>
            </a:r>
            <a:r>
              <a:rPr lang="en-US" dirty="0"/>
              <a:t>SOTA </a:t>
            </a:r>
            <a:r>
              <a:rPr lang="ru-RU" dirty="0"/>
              <a:t>задачи – модификация этого подхода: 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 err="1"/>
              <a:t>Dozat</a:t>
            </a:r>
            <a:r>
              <a:rPr lang="en-US" i="1" dirty="0"/>
              <a:t> &amp; Manning 2017: Deep </a:t>
            </a:r>
            <a:r>
              <a:rPr lang="en-US" i="1" dirty="0" err="1"/>
              <a:t>Biaffine</a:t>
            </a:r>
            <a:r>
              <a:rPr lang="en-US" i="1" dirty="0"/>
              <a:t> Attention for Neural Dependency Parsing</a:t>
            </a:r>
            <a:endParaRPr lang="ru-RU" i="1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96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527" y="2201944"/>
            <a:ext cx="3524250" cy="38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436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97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41" y="546526"/>
            <a:ext cx="7740859" cy="448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304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Современные </a:t>
            </a:r>
            <a:r>
              <a:rPr lang="ru-RU" dirty="0" err="1"/>
              <a:t>графовые</a:t>
            </a:r>
            <a:r>
              <a:rPr lang="ru-RU" dirty="0"/>
              <a:t> </a:t>
            </a:r>
            <a:r>
              <a:rPr lang="ru-RU" dirty="0" err="1" smtClean="0"/>
              <a:t>парсеры</a:t>
            </a:r>
            <a:r>
              <a:rPr lang="ru-RU" dirty="0" smtClean="0"/>
              <a:t> зависимостей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98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896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Dozat</a:t>
            </a:r>
            <a:r>
              <a:rPr lang="en-US" dirty="0"/>
              <a:t> &amp; Manning 2017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Текущее </a:t>
            </a:r>
            <a:r>
              <a:rPr lang="en-US" dirty="0"/>
              <a:t>SOTA </a:t>
            </a:r>
            <a:r>
              <a:rPr lang="ru-RU" dirty="0"/>
              <a:t>по </a:t>
            </a:r>
            <a:r>
              <a:rPr lang="ru-RU" dirty="0" err="1"/>
              <a:t>парсингу</a:t>
            </a:r>
            <a:r>
              <a:rPr lang="ru-RU" dirty="0"/>
              <a:t> – </a:t>
            </a:r>
            <a:r>
              <a:rPr lang="ru-RU" dirty="0" err="1"/>
              <a:t>графовые</a:t>
            </a:r>
            <a:r>
              <a:rPr lang="ru-RU" dirty="0"/>
              <a:t> </a:t>
            </a:r>
            <a:r>
              <a:rPr lang="ru-RU" dirty="0" err="1"/>
              <a:t>парсеры</a:t>
            </a:r>
            <a:r>
              <a:rPr lang="ru-RU" dirty="0"/>
              <a:t> на основе </a:t>
            </a:r>
            <a:r>
              <a:rPr lang="en-US" dirty="0"/>
              <a:t>BLSTM</a:t>
            </a:r>
            <a:r>
              <a:rPr lang="ru-RU" dirty="0"/>
              <a:t>, варианты модели </a:t>
            </a:r>
            <a:r>
              <a:rPr lang="en-US" dirty="0" err="1"/>
              <a:t>Dozat</a:t>
            </a:r>
            <a:r>
              <a:rPr lang="en-US" dirty="0"/>
              <a:t> &amp; Manning 2017</a:t>
            </a:r>
            <a:r>
              <a:rPr lang="ru-RU" dirty="0"/>
              <a:t>. Общая схема: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99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40" y="1941680"/>
            <a:ext cx="7105650" cy="1895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74" y="3760626"/>
            <a:ext cx="2324100" cy="129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255" y="3833589"/>
            <a:ext cx="2733675" cy="1114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153" y="3377133"/>
            <a:ext cx="28860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56092"/>
      </p:ext>
    </p:extLst>
  </p:cSld>
  <p:clrMapOvr>
    <a:masterClrMapping/>
  </p:clrMapOvr>
</p:sld>
</file>

<file path=ppt/theme/theme1.xml><?xml version="1.0" encoding="utf-8"?>
<a:theme xmlns:a="http://schemas.openxmlformats.org/drawingml/2006/main" name="ABBYY Corpor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 anchor="b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BB5050E19F454EB0E9B113FC084074" ma:contentTypeVersion="1" ma:contentTypeDescription="Create a new document." ma:contentTypeScope="" ma:versionID="bdabca07c525c9b86b444886fd4b5023">
  <xsd:schema xmlns:xsd="http://www.w3.org/2001/XMLSchema" xmlns:xs="http://www.w3.org/2001/XMLSchema" xmlns:p="http://schemas.microsoft.com/office/2006/metadata/properties" xmlns:ns2="1b68d7a2-7ffc-4e81-91b0-1900f50a0655" targetNamespace="http://schemas.microsoft.com/office/2006/metadata/properties" ma:root="true" ma:fieldsID="8cfe67294f8c0a7501cdaf04c56c9f0f" ns2:_="">
    <xsd:import namespace="1b68d7a2-7ffc-4e81-91b0-1900f50a0655"/>
    <xsd:element name="properties">
      <xsd:complexType>
        <xsd:sequence>
          <xsd:element name="documentManagement">
            <xsd:complexType>
              <xsd:all>
                <xsd:element ref="ns2:_x041e__x0442__x0432__x0435__x0442__x0441__x0442__x0432__x0435__x043d__x043d__x044b__x0439__x0020__x0437__x0430__x0020__x0448__x0430__x0431__x043b__x043e__x043d__x044b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68d7a2-7ffc-4e81-91b0-1900f50a0655" elementFormDefault="qualified">
    <xsd:import namespace="http://schemas.microsoft.com/office/2006/documentManagement/types"/>
    <xsd:import namespace="http://schemas.microsoft.com/office/infopath/2007/PartnerControls"/>
    <xsd:element name="_x041e__x0442__x0432__x0435__x0442__x0441__x0442__x0432__x0435__x043d__x043d__x044b__x0439__x0020__x0437__x0430__x0020__x0448__x0430__x0431__x043b__x043e__x043d__x044b_" ma:index="8" nillable="true" ma:displayName="Ответственный за шаблоны" ma:list="UserInfo" ma:SharePointGroup="0" ma:internalName="_x041e__x0442__x0432__x0435__x0442__x0441__x0442__x0432__x0435__x043d__x043d__x044b__x0439__x0020__x0437__x0430__x0020__x0448__x0430__x0431__x043b__x043e__x043d__x044b_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e__x0442__x0432__x0435__x0442__x0441__x0442__x0432__x0435__x043d__x043d__x044b__x0439__x0020__x0437__x0430__x0020__x0448__x0430__x0431__x043b__x043e__x043d__x044b_ xmlns="1b68d7a2-7ffc-4e81-91b0-1900f50a0655">
      <UserInfo>
        <DisplayName/>
        <AccountId xsi:nil="true"/>
        <AccountType/>
      </UserInfo>
    </_x041e__x0442__x0432__x0435__x0442__x0441__x0442__x0432__x0435__x043d__x043d__x044b__x0439__x0020__x0437__x0430__x0020__x0448__x0430__x0431__x043b__x043e__x043d__x044b_>
  </documentManagement>
</p:properties>
</file>

<file path=customXml/itemProps1.xml><?xml version="1.0" encoding="utf-8"?>
<ds:datastoreItem xmlns:ds="http://schemas.openxmlformats.org/officeDocument/2006/customXml" ds:itemID="{AC5EAFB1-D447-42B1-BBD2-F6D2B024BD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BFE74D-00D6-4588-B06D-E0F570A347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68d7a2-7ffc-4e81-91b0-1900f50a06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74F9C54-F177-4493-BF94-3780F7997C69}">
  <ds:schemaRefs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1b68d7a2-7ffc-4e81-91b0-1900f50a065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46347</TotalTime>
  <Words>3982</Words>
  <Application>Microsoft Office PowerPoint</Application>
  <PresentationFormat>On-screen Show (16:9)</PresentationFormat>
  <Paragraphs>611</Paragraphs>
  <Slides>108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3" baseType="lpstr">
      <vt:lpstr>Arial</vt:lpstr>
      <vt:lpstr>Calibri</vt:lpstr>
      <vt:lpstr>Cambria Math</vt:lpstr>
      <vt:lpstr>Wingdings</vt:lpstr>
      <vt:lpstr>ABBYY Corporate</vt:lpstr>
      <vt:lpstr>Введение в Синтаксический анализ</vt:lpstr>
      <vt:lpstr>Формулировка задачи</vt:lpstr>
      <vt:lpstr>Деревья зависимостей</vt:lpstr>
      <vt:lpstr>Деревья составляющих</vt:lpstr>
      <vt:lpstr>Деревья зависимостей vs. Деревья составляющих</vt:lpstr>
      <vt:lpstr>Области применения: распознавание речи</vt:lpstr>
      <vt:lpstr>Области применения: машинный перевод</vt:lpstr>
      <vt:lpstr>Области применения: relation extraction</vt:lpstr>
      <vt:lpstr>Области применения: вопросно-ответные системы</vt:lpstr>
      <vt:lpstr>Метрики качества разбора</vt:lpstr>
      <vt:lpstr>Основные корпуса синтаксической разметки</vt:lpstr>
      <vt:lpstr>Первые попытки формализации - CFG</vt:lpstr>
      <vt:lpstr>Пример вывода</vt:lpstr>
      <vt:lpstr>Построение вывода</vt:lpstr>
      <vt:lpstr>Пример применения алгоритма CYK</vt:lpstr>
      <vt:lpstr>Проблемы CFG</vt:lpstr>
      <vt:lpstr>Проблемы CFG: согласование</vt:lpstr>
      <vt:lpstr>Проблемы CFG: сочинение</vt:lpstr>
      <vt:lpstr>Проблемы CFG: неоднозначность подключения подструктур</vt:lpstr>
      <vt:lpstr>Способы решения проблем CFG</vt:lpstr>
      <vt:lpstr>Добавление вероятности – переход к PCFG</vt:lpstr>
      <vt:lpstr>Особенности построения самого вероятного разбора в  PCFG</vt:lpstr>
      <vt:lpstr>Результаты применения PCFG</vt:lpstr>
      <vt:lpstr>Нелексикализованный парсер Кляйна-Маннинга (2003)</vt:lpstr>
      <vt:lpstr>Вертикальная и горизонтальная марковизация</vt:lpstr>
      <vt:lpstr>Аннотации внешнего и внутреннего контекста </vt:lpstr>
      <vt:lpstr>Субкатегоризация тегов</vt:lpstr>
      <vt:lpstr>Лексиколизованный парсер Кляйна-Маннигра на основе факторизации (2003)</vt:lpstr>
      <vt:lpstr>Описание алгоритма</vt:lpstr>
      <vt:lpstr>Библиография</vt:lpstr>
      <vt:lpstr>Transition-based парсеры </vt:lpstr>
      <vt:lpstr>Содержание</vt:lpstr>
      <vt:lpstr>Overview</vt:lpstr>
      <vt:lpstr>Overview</vt:lpstr>
      <vt:lpstr>Деревья зависимостей</vt:lpstr>
      <vt:lpstr>Основные корпуса синтаксической разметки</vt:lpstr>
      <vt:lpstr>Transition-based парсеры</vt:lpstr>
      <vt:lpstr>Конфигурация стековой машины</vt:lpstr>
      <vt:lpstr>Действия стековой машины</vt:lpstr>
      <vt:lpstr>Иллюстрация</vt:lpstr>
      <vt:lpstr>Базовые признаки</vt:lpstr>
      <vt:lpstr>Пример использующегося в SyntaxNet набора базовых признаков</vt:lpstr>
      <vt:lpstr>Механизм обучения MaltParser</vt:lpstr>
      <vt:lpstr>Вещественные признаки на основе эмбеддингов</vt:lpstr>
      <vt:lpstr>Эмбеддинги</vt:lpstr>
      <vt:lpstr>Эмбеддинги</vt:lpstr>
      <vt:lpstr>Эмбеддинги слов, тегов и меток</vt:lpstr>
      <vt:lpstr>Архитектура нейросети</vt:lpstr>
      <vt:lpstr>Архитектура нейросети</vt:lpstr>
      <vt:lpstr>Преимущества архитектуры</vt:lpstr>
      <vt:lpstr>Доминирующие признаки для нейронов</vt:lpstr>
      <vt:lpstr>Глобальное обучение</vt:lpstr>
      <vt:lpstr>Label bias problem </vt:lpstr>
      <vt:lpstr>Beam search по методу early updates</vt:lpstr>
      <vt:lpstr>Особенности реализации</vt:lpstr>
      <vt:lpstr>Устройство POS-таггера</vt:lpstr>
      <vt:lpstr>Библиография</vt:lpstr>
      <vt:lpstr>Графовые методы Парсинга</vt:lpstr>
      <vt:lpstr>Проективные и непроективные графы зависимостей</vt:lpstr>
      <vt:lpstr>Синтаксический анализ на основе графов</vt:lpstr>
      <vt:lpstr>Arc-factored model</vt:lpstr>
      <vt:lpstr>Обучение веса дуги</vt:lpstr>
      <vt:lpstr>Непроективные деревья: алгоритм Чу-Лю-Эдмондса O(VE) = O(n^3)</vt:lpstr>
      <vt:lpstr>Непроективные деревья: алгоритм Чу-Лю-Эдмондса O(n^2)</vt:lpstr>
      <vt:lpstr>Чу-Лю-Эдмондс: этап сжатия</vt:lpstr>
      <vt:lpstr>Чу-Лю-Эдмондс: этап сжатия</vt:lpstr>
      <vt:lpstr>Чу-Лю-Эдмондс: этап сжатия</vt:lpstr>
      <vt:lpstr>Чу-Лю-Эдмондс: этап сжатия</vt:lpstr>
      <vt:lpstr>Чу-Лю-Эдмондс: этап сжатия</vt:lpstr>
      <vt:lpstr>Чу-Лю-Эдмондс: этап сжатия</vt:lpstr>
      <vt:lpstr>Чу-Лю-Эдмондс: этап сжатия</vt:lpstr>
      <vt:lpstr>Чу-Лю-Эдмондс: этап сжатия</vt:lpstr>
      <vt:lpstr>Чу-Лю-Эдмондс: этап расширения</vt:lpstr>
      <vt:lpstr>Чу-Лю-Эдмондс: этап расширения</vt:lpstr>
      <vt:lpstr>Чу-Лю-Эдмондс: этап расширения</vt:lpstr>
      <vt:lpstr>Чу-Лю-Эдмондс: этап расширения</vt:lpstr>
      <vt:lpstr>Чу-Лю-Эдмондс: этап расширения</vt:lpstr>
      <vt:lpstr>Чу-Лю-Эдмондс: этап расширения</vt:lpstr>
      <vt:lpstr>Чу-Лю-Эдмондс</vt:lpstr>
      <vt:lpstr>Чу-Лю-Эдмондс</vt:lpstr>
      <vt:lpstr>Восстановление разбора проективных деревьев – алгоритм Эйснера</vt:lpstr>
      <vt:lpstr>Алгоритм Эйснера пример</vt:lpstr>
      <vt:lpstr>Алгоритм Эйснера пример</vt:lpstr>
      <vt:lpstr>Алгоритм Эйснера: псевдокод </vt:lpstr>
      <vt:lpstr>Использование признаков более высоких порядков</vt:lpstr>
      <vt:lpstr>Признаки второго порядка: использование сестер</vt:lpstr>
      <vt:lpstr>Веса дуг: общий вид</vt:lpstr>
      <vt:lpstr>Алгоритм Эйснера расширение</vt:lpstr>
      <vt:lpstr>Использование сестер: модификация алгоритма Эйснера</vt:lpstr>
      <vt:lpstr>Алгоритм Эйснера</vt:lpstr>
      <vt:lpstr>Парсеры на на основе RNN</vt:lpstr>
      <vt:lpstr>Содержание</vt:lpstr>
      <vt:lpstr>Простые способы использовать RNN</vt:lpstr>
      <vt:lpstr>Transition-based парсеры на основе BLSTM</vt:lpstr>
      <vt:lpstr>PowerPoint Presentation</vt:lpstr>
      <vt:lpstr>Графовые парсеры на основе BLSTM</vt:lpstr>
      <vt:lpstr>PowerPoint Presentation</vt:lpstr>
      <vt:lpstr>Современные графовые парсеры зависимостей</vt:lpstr>
      <vt:lpstr>Dozat &amp; Manning 2017</vt:lpstr>
      <vt:lpstr>Dozat &amp; Manning 2017</vt:lpstr>
      <vt:lpstr>SOTA для парсеров зависимостей</vt:lpstr>
      <vt:lpstr>Современные парсеры составляющих </vt:lpstr>
      <vt:lpstr>Seq2seq без механизма внимания</vt:lpstr>
      <vt:lpstr>Введение механизма внимания</vt:lpstr>
      <vt:lpstr>Приложение к задаче парсинга</vt:lpstr>
      <vt:lpstr>Span extractor</vt:lpstr>
      <vt:lpstr>SOTA span extractor</vt:lpstr>
      <vt:lpstr>SOTA с multi-task learning: HPSG</vt:lpstr>
    </vt:vector>
  </TitlesOfParts>
  <Company>ABBYY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ASvetlichnaya</dc:creator>
  <cp:lastModifiedBy>Ivan Smurov</cp:lastModifiedBy>
  <cp:revision>744</cp:revision>
  <dcterms:created xsi:type="dcterms:W3CDTF">2012-10-11T07:31:41Z</dcterms:created>
  <dcterms:modified xsi:type="dcterms:W3CDTF">2019-11-18T17:26:53Z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0x0101001DBB5050E19F454EB0E9B113FC084074</vt:lpwstr>
  </property>
</Properties>
</file>